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258" r:id="rId2"/>
  </p:sldIdLst>
  <p:sldSz cx="30275213" cy="42803763"/>
  <p:notesSz cx="6858000" cy="9144000"/>
  <p:embeddedFontLst>
    <p:embeddedFont>
      <p:font typeface="Calibri" panose="020F0502020204030204" pitchFamily="34" charset="0"/>
      <p:regular r:id="rId3"/>
      <p:bold r:id="rId4"/>
      <p:italic r:id="rId5"/>
      <p:boldItalic r:id="rId6"/>
    </p:embeddedFont>
    <p:embeddedFont>
      <p:font typeface="Calibri Light" panose="020F0302020204030204" pitchFamily="34" charset="0"/>
      <p:regular r:id="rId7"/>
      <p:italic r:id="rId8"/>
    </p:embeddedFont>
    <p:embeddedFont>
      <p:font typeface="Cambria Math" panose="02040503050406030204" pitchFamily="18" charset="0"/>
      <p:regular r:id="rId9"/>
    </p:embeddedFont>
    <p:embeddedFont>
      <p:font typeface="MS Mincho" panose="02020609040205080304" pitchFamily="49" charset="-128"/>
      <p:regular r:id="rId10"/>
    </p:embeddedFont>
    <p:embeddedFont>
      <p:font typeface="맑은 고딕" panose="020B0503020000020004" pitchFamily="50" charset="-127"/>
      <p:regular r:id="rId11"/>
      <p:bold r:id="rId12"/>
    </p:embeddedFont>
  </p:embeddedFontLst>
  <p:defaultTextStyle>
    <a:defPPr>
      <a:defRPr lang="ko-KR"/>
    </a:defPPr>
    <a:lvl1pPr marL="0" algn="l" defTabSz="1801642" rtl="0" eaLnBrk="1" latinLnBrk="1" hangingPunct="1">
      <a:defRPr sz="3547" kern="1200">
        <a:solidFill>
          <a:schemeClr val="tx1"/>
        </a:solidFill>
        <a:latin typeface="+mn-lt"/>
        <a:ea typeface="+mn-ea"/>
        <a:cs typeface="+mn-cs"/>
      </a:defRPr>
    </a:lvl1pPr>
    <a:lvl2pPr marL="900821" algn="l" defTabSz="1801642" rtl="0" eaLnBrk="1" latinLnBrk="1" hangingPunct="1">
      <a:defRPr sz="3547" kern="1200">
        <a:solidFill>
          <a:schemeClr val="tx1"/>
        </a:solidFill>
        <a:latin typeface="+mn-lt"/>
        <a:ea typeface="+mn-ea"/>
        <a:cs typeface="+mn-cs"/>
      </a:defRPr>
    </a:lvl2pPr>
    <a:lvl3pPr marL="1801642" algn="l" defTabSz="1801642" rtl="0" eaLnBrk="1" latinLnBrk="1" hangingPunct="1">
      <a:defRPr sz="3547" kern="1200">
        <a:solidFill>
          <a:schemeClr val="tx1"/>
        </a:solidFill>
        <a:latin typeface="+mn-lt"/>
        <a:ea typeface="+mn-ea"/>
        <a:cs typeface="+mn-cs"/>
      </a:defRPr>
    </a:lvl3pPr>
    <a:lvl4pPr marL="2702463" algn="l" defTabSz="1801642" rtl="0" eaLnBrk="1" latinLnBrk="1" hangingPunct="1">
      <a:defRPr sz="3547" kern="1200">
        <a:solidFill>
          <a:schemeClr val="tx1"/>
        </a:solidFill>
        <a:latin typeface="+mn-lt"/>
        <a:ea typeface="+mn-ea"/>
        <a:cs typeface="+mn-cs"/>
      </a:defRPr>
    </a:lvl4pPr>
    <a:lvl5pPr marL="3603285" algn="l" defTabSz="1801642" rtl="0" eaLnBrk="1" latinLnBrk="1" hangingPunct="1">
      <a:defRPr sz="3547" kern="1200">
        <a:solidFill>
          <a:schemeClr val="tx1"/>
        </a:solidFill>
        <a:latin typeface="+mn-lt"/>
        <a:ea typeface="+mn-ea"/>
        <a:cs typeface="+mn-cs"/>
      </a:defRPr>
    </a:lvl5pPr>
    <a:lvl6pPr marL="4504106" algn="l" defTabSz="1801642" rtl="0" eaLnBrk="1" latinLnBrk="1" hangingPunct="1">
      <a:defRPr sz="3547" kern="1200">
        <a:solidFill>
          <a:schemeClr val="tx1"/>
        </a:solidFill>
        <a:latin typeface="+mn-lt"/>
        <a:ea typeface="+mn-ea"/>
        <a:cs typeface="+mn-cs"/>
      </a:defRPr>
    </a:lvl6pPr>
    <a:lvl7pPr marL="5404927" algn="l" defTabSz="1801642" rtl="0" eaLnBrk="1" latinLnBrk="1" hangingPunct="1">
      <a:defRPr sz="3547" kern="1200">
        <a:solidFill>
          <a:schemeClr val="tx1"/>
        </a:solidFill>
        <a:latin typeface="+mn-lt"/>
        <a:ea typeface="+mn-ea"/>
        <a:cs typeface="+mn-cs"/>
      </a:defRPr>
    </a:lvl7pPr>
    <a:lvl8pPr marL="6305748" algn="l" defTabSz="1801642" rtl="0" eaLnBrk="1" latinLnBrk="1" hangingPunct="1">
      <a:defRPr sz="3547" kern="1200">
        <a:solidFill>
          <a:schemeClr val="tx1"/>
        </a:solidFill>
        <a:latin typeface="+mn-lt"/>
        <a:ea typeface="+mn-ea"/>
        <a:cs typeface="+mn-cs"/>
      </a:defRPr>
    </a:lvl8pPr>
    <a:lvl9pPr marL="7206569" algn="l" defTabSz="1801642" rtl="0" eaLnBrk="1" latinLnBrk="1" hangingPunct="1">
      <a:defRPr sz="354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13" userDrawn="1">
          <p15:clr>
            <a:srgbClr val="A4A3A4"/>
          </p15:clr>
        </p15:guide>
        <p15:guide id="2" pos="9535"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7B3D8C5-2EB6-F18C-AAB2-EDE7797CD98C}" name="김소연" initials="" userId="S::elliekim@office.ust.ac.kr::181bec93-9e94-4deb-92d8-6f345b7111f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bj8351@gmail.com" initials="k" lastIdx="1" clrIdx="0">
    <p:extLst>
      <p:ext uri="{19B8F6BF-5375-455C-9EA6-DF929625EA0E}">
        <p15:presenceInfo xmlns:p15="http://schemas.microsoft.com/office/powerpoint/2012/main" userId="bce566d928f81e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FD9D3"/>
    <a:srgbClr val="CDCDCD"/>
    <a:srgbClr val="C2C2C2"/>
    <a:srgbClr val="B8B8B8"/>
    <a:srgbClr val="D9D0C7"/>
    <a:srgbClr val="F27D72"/>
    <a:srgbClr val="2F5259"/>
    <a:srgbClr val="0869A8"/>
    <a:srgbClr val="0E6B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63"/>
    <p:restoredTop sz="96357" autoAdjust="0"/>
  </p:normalViewPr>
  <p:slideViewPr>
    <p:cSldViewPr snapToGrid="0">
      <p:cViewPr>
        <p:scale>
          <a:sx n="66" d="100"/>
          <a:sy n="66" d="100"/>
        </p:scale>
        <p:origin x="48" y="48"/>
      </p:cViewPr>
      <p:guideLst>
        <p:guide orient="horz" pos="13413"/>
        <p:guide pos="95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font" Target="fonts/font10.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font" Target="fonts/font9.fntdata"/><Relationship Id="rId5" Type="http://schemas.openxmlformats.org/officeDocument/2006/relationships/font" Target="fonts/font3.fntdata"/><Relationship Id="rId15" Type="http://schemas.openxmlformats.org/officeDocument/2006/relationships/viewProps" Target="viewProps.xml"/><Relationship Id="rId10" Type="http://schemas.openxmlformats.org/officeDocument/2006/relationships/font" Target="fonts/font8.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2270642" y="7005162"/>
            <a:ext cx="25733931" cy="14902048"/>
          </a:xfrm>
        </p:spPr>
        <p:txBody>
          <a:bodyPr anchor="b"/>
          <a:lstStyle>
            <a:lvl1pPr algn="ctr">
              <a:defRPr sz="19870"/>
            </a:lvl1pPr>
          </a:lstStyle>
          <a:p>
            <a:r>
              <a:rPr lang="ko-KR" altLang="en-US"/>
              <a:t>마스터 제목 스타일 편집</a:t>
            </a:r>
            <a:endParaRPr lang="en-US" dirty="0"/>
          </a:p>
        </p:txBody>
      </p:sp>
      <p:sp>
        <p:nvSpPr>
          <p:cNvPr id="3" name="Subtitle 2"/>
          <p:cNvSpPr>
            <a:spLocks noGrp="1"/>
          </p:cNvSpPr>
          <p:nvPr>
            <p:ph type="subTitle" idx="1"/>
          </p:nvPr>
        </p:nvSpPr>
        <p:spPr>
          <a:xfrm>
            <a:off x="3784402" y="22481900"/>
            <a:ext cx="22706410" cy="10334332"/>
          </a:xfrm>
        </p:spPr>
        <p:txBody>
          <a:bodyPr/>
          <a:lstStyle>
            <a:lvl1pPr marL="0" indent="0" algn="ctr">
              <a:buNone/>
              <a:defRPr sz="7949"/>
            </a:lvl1pPr>
            <a:lvl2pPr marL="1514099" indent="0" algn="ctr">
              <a:buNone/>
              <a:defRPr sz="6623"/>
            </a:lvl2pPr>
            <a:lvl3pPr marL="3028204" indent="0" algn="ctr">
              <a:buNone/>
              <a:defRPr sz="5963"/>
            </a:lvl3pPr>
            <a:lvl4pPr marL="4542303" indent="0" algn="ctr">
              <a:buNone/>
              <a:defRPr sz="5297"/>
            </a:lvl4pPr>
            <a:lvl5pPr marL="6056401" indent="0" algn="ctr">
              <a:buNone/>
              <a:defRPr sz="5297"/>
            </a:lvl5pPr>
            <a:lvl6pPr marL="7570506" indent="0" algn="ctr">
              <a:buNone/>
              <a:defRPr sz="5297"/>
            </a:lvl6pPr>
            <a:lvl7pPr marL="9084611" indent="0" algn="ctr">
              <a:buNone/>
              <a:defRPr sz="5297"/>
            </a:lvl7pPr>
            <a:lvl8pPr marL="10598710" indent="0" algn="ctr">
              <a:buNone/>
              <a:defRPr sz="5297"/>
            </a:lvl8pPr>
            <a:lvl9pPr marL="12112809" indent="0" algn="ctr">
              <a:buNone/>
              <a:defRPr sz="5297"/>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EB01F107-AF66-4A6C-BE6F-FBE26BEAA2F1}" type="datetimeFigureOut">
              <a:rPr lang="ko-KR" altLang="en-US" smtClean="0"/>
              <a:t>2025-05-20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1357417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EB01F107-AF66-4A6C-BE6F-FBE26BEAA2F1}" type="datetimeFigureOut">
              <a:rPr lang="ko-KR" altLang="en-US" smtClean="0"/>
              <a:t>2025-05-20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423440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2" y="2278920"/>
            <a:ext cx="6528093" cy="36274211"/>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2081423" y="2278920"/>
            <a:ext cx="19205838" cy="36274211"/>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EB01F107-AF66-4A6C-BE6F-FBE26BEAA2F1}" type="datetimeFigureOut">
              <a:rPr lang="ko-KR" altLang="en-US" smtClean="0"/>
              <a:t>2025-05-20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100399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EB01F107-AF66-4A6C-BE6F-FBE26BEAA2F1}" type="datetimeFigureOut">
              <a:rPr lang="ko-KR" altLang="en-US" smtClean="0"/>
              <a:t>2025-05-20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290068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44"/>
            <a:ext cx="26112371" cy="17805169"/>
          </a:xfrm>
        </p:spPr>
        <p:txBody>
          <a:bodyPr anchor="b"/>
          <a:lstStyle>
            <a:lvl1pPr>
              <a:defRPr sz="19870"/>
            </a:lvl1pPr>
          </a:lstStyle>
          <a:p>
            <a:r>
              <a:rPr lang="ko-KR" altLang="en-US"/>
              <a:t>마스터 제목 스타일 편집</a:t>
            </a:r>
            <a:endParaRPr lang="en-US" dirty="0"/>
          </a:p>
        </p:txBody>
      </p:sp>
      <p:sp>
        <p:nvSpPr>
          <p:cNvPr id="3" name="Text Placeholder 2"/>
          <p:cNvSpPr>
            <a:spLocks noGrp="1"/>
          </p:cNvSpPr>
          <p:nvPr>
            <p:ph type="body" idx="1"/>
          </p:nvPr>
        </p:nvSpPr>
        <p:spPr>
          <a:xfrm>
            <a:off x="2065654" y="28644862"/>
            <a:ext cx="26112371" cy="9363319"/>
          </a:xfrm>
        </p:spPr>
        <p:txBody>
          <a:bodyPr/>
          <a:lstStyle>
            <a:lvl1pPr marL="0" indent="0">
              <a:buNone/>
              <a:defRPr sz="7949">
                <a:solidFill>
                  <a:schemeClr val="tx1"/>
                </a:solidFill>
              </a:defRPr>
            </a:lvl1pPr>
            <a:lvl2pPr marL="1514099" indent="0">
              <a:buNone/>
              <a:defRPr sz="6623">
                <a:solidFill>
                  <a:schemeClr val="tx1">
                    <a:tint val="75000"/>
                  </a:schemeClr>
                </a:solidFill>
              </a:defRPr>
            </a:lvl2pPr>
            <a:lvl3pPr marL="3028204" indent="0">
              <a:buNone/>
              <a:defRPr sz="5963">
                <a:solidFill>
                  <a:schemeClr val="tx1">
                    <a:tint val="75000"/>
                  </a:schemeClr>
                </a:solidFill>
              </a:defRPr>
            </a:lvl3pPr>
            <a:lvl4pPr marL="4542303" indent="0">
              <a:buNone/>
              <a:defRPr sz="5297">
                <a:solidFill>
                  <a:schemeClr val="tx1">
                    <a:tint val="75000"/>
                  </a:schemeClr>
                </a:solidFill>
              </a:defRPr>
            </a:lvl4pPr>
            <a:lvl5pPr marL="6056401" indent="0">
              <a:buNone/>
              <a:defRPr sz="5297">
                <a:solidFill>
                  <a:schemeClr val="tx1">
                    <a:tint val="75000"/>
                  </a:schemeClr>
                </a:solidFill>
              </a:defRPr>
            </a:lvl5pPr>
            <a:lvl6pPr marL="7570506" indent="0">
              <a:buNone/>
              <a:defRPr sz="5297">
                <a:solidFill>
                  <a:schemeClr val="tx1">
                    <a:tint val="75000"/>
                  </a:schemeClr>
                </a:solidFill>
              </a:defRPr>
            </a:lvl6pPr>
            <a:lvl7pPr marL="9084611" indent="0">
              <a:buNone/>
              <a:defRPr sz="5297">
                <a:solidFill>
                  <a:schemeClr val="tx1">
                    <a:tint val="75000"/>
                  </a:schemeClr>
                </a:solidFill>
              </a:defRPr>
            </a:lvl7pPr>
            <a:lvl8pPr marL="10598710" indent="0">
              <a:buNone/>
              <a:defRPr sz="5297">
                <a:solidFill>
                  <a:schemeClr val="tx1">
                    <a:tint val="75000"/>
                  </a:schemeClr>
                </a:solidFill>
              </a:defRPr>
            </a:lvl8pPr>
            <a:lvl9pPr marL="12112809" indent="0">
              <a:buNone/>
              <a:defRPr sz="5297">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EB01F107-AF66-4A6C-BE6F-FBE26BEAA2F1}" type="datetimeFigureOut">
              <a:rPr lang="ko-KR" altLang="en-US" smtClean="0"/>
              <a:t>2025-05-20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384394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2081421" y="11394521"/>
            <a:ext cx="12866966" cy="2715859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15326826" y="11394521"/>
            <a:ext cx="12866966" cy="2715859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EB01F107-AF66-4A6C-BE6F-FBE26BEAA2F1}" type="datetimeFigureOut">
              <a:rPr lang="ko-KR" altLang="en-US" smtClean="0"/>
              <a:t>2025-05-20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30924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8"/>
            <a:ext cx="26112371" cy="827341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2085368" y="10492872"/>
            <a:ext cx="12807832" cy="5142394"/>
          </a:xfrm>
        </p:spPr>
        <p:txBody>
          <a:bodyPr anchor="b"/>
          <a:lstStyle>
            <a:lvl1pPr marL="0" indent="0">
              <a:buNone/>
              <a:defRPr sz="7949" b="1"/>
            </a:lvl1pPr>
            <a:lvl2pPr marL="1514099" indent="0">
              <a:buNone/>
              <a:defRPr sz="6623" b="1"/>
            </a:lvl2pPr>
            <a:lvl3pPr marL="3028204" indent="0">
              <a:buNone/>
              <a:defRPr sz="5963" b="1"/>
            </a:lvl3pPr>
            <a:lvl4pPr marL="4542303" indent="0">
              <a:buNone/>
              <a:defRPr sz="5297" b="1"/>
            </a:lvl4pPr>
            <a:lvl5pPr marL="6056401" indent="0">
              <a:buNone/>
              <a:defRPr sz="5297" b="1"/>
            </a:lvl5pPr>
            <a:lvl6pPr marL="7570506" indent="0">
              <a:buNone/>
              <a:defRPr sz="5297" b="1"/>
            </a:lvl6pPr>
            <a:lvl7pPr marL="9084611" indent="0">
              <a:buNone/>
              <a:defRPr sz="5297" b="1"/>
            </a:lvl7pPr>
            <a:lvl8pPr marL="10598710" indent="0">
              <a:buNone/>
              <a:defRPr sz="5297" b="1"/>
            </a:lvl8pPr>
            <a:lvl9pPr marL="12112809" indent="0">
              <a:buNone/>
              <a:defRPr sz="5297" b="1"/>
            </a:lvl9pPr>
          </a:lstStyle>
          <a:p>
            <a:pPr lvl="0"/>
            <a:r>
              <a:rPr lang="ko-KR" altLang="en-US"/>
              <a:t>마스터 텍스트 스타일 편집</a:t>
            </a:r>
          </a:p>
        </p:txBody>
      </p:sp>
      <p:sp>
        <p:nvSpPr>
          <p:cNvPr id="4" name="Content Placeholder 3"/>
          <p:cNvSpPr>
            <a:spLocks noGrp="1"/>
          </p:cNvSpPr>
          <p:nvPr>
            <p:ph sz="half" idx="2"/>
          </p:nvPr>
        </p:nvSpPr>
        <p:spPr>
          <a:xfrm>
            <a:off x="2085368" y="15635278"/>
            <a:ext cx="12807832" cy="2299711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15326829" y="10492872"/>
            <a:ext cx="12870909" cy="5142394"/>
          </a:xfrm>
        </p:spPr>
        <p:txBody>
          <a:bodyPr anchor="b"/>
          <a:lstStyle>
            <a:lvl1pPr marL="0" indent="0">
              <a:buNone/>
              <a:defRPr sz="7949" b="1"/>
            </a:lvl1pPr>
            <a:lvl2pPr marL="1514099" indent="0">
              <a:buNone/>
              <a:defRPr sz="6623" b="1"/>
            </a:lvl2pPr>
            <a:lvl3pPr marL="3028204" indent="0">
              <a:buNone/>
              <a:defRPr sz="5963" b="1"/>
            </a:lvl3pPr>
            <a:lvl4pPr marL="4542303" indent="0">
              <a:buNone/>
              <a:defRPr sz="5297" b="1"/>
            </a:lvl4pPr>
            <a:lvl5pPr marL="6056401" indent="0">
              <a:buNone/>
              <a:defRPr sz="5297" b="1"/>
            </a:lvl5pPr>
            <a:lvl6pPr marL="7570506" indent="0">
              <a:buNone/>
              <a:defRPr sz="5297" b="1"/>
            </a:lvl6pPr>
            <a:lvl7pPr marL="9084611" indent="0">
              <a:buNone/>
              <a:defRPr sz="5297" b="1"/>
            </a:lvl7pPr>
            <a:lvl8pPr marL="10598710" indent="0">
              <a:buNone/>
              <a:defRPr sz="5297" b="1"/>
            </a:lvl8pPr>
            <a:lvl9pPr marL="12112809" indent="0">
              <a:buNone/>
              <a:defRPr sz="5297" b="1"/>
            </a:lvl9pPr>
          </a:lstStyle>
          <a:p>
            <a:pPr lvl="0"/>
            <a:r>
              <a:rPr lang="ko-KR" altLang="en-US"/>
              <a:t>마스터 텍스트 스타일 편집</a:t>
            </a:r>
          </a:p>
        </p:txBody>
      </p:sp>
      <p:sp>
        <p:nvSpPr>
          <p:cNvPr id="6" name="Content Placeholder 5"/>
          <p:cNvSpPr>
            <a:spLocks noGrp="1"/>
          </p:cNvSpPr>
          <p:nvPr>
            <p:ph sz="quarter" idx="4"/>
          </p:nvPr>
        </p:nvSpPr>
        <p:spPr>
          <a:xfrm>
            <a:off x="15326829" y="15635278"/>
            <a:ext cx="12870909" cy="2299711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EB01F107-AF66-4A6C-BE6F-FBE26BEAA2F1}" type="datetimeFigureOut">
              <a:rPr lang="ko-KR" altLang="en-US" smtClean="0"/>
              <a:t>2025-05-20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333995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EB01F107-AF66-4A6C-BE6F-FBE26BEAA2F1}" type="datetimeFigureOut">
              <a:rPr lang="ko-KR" altLang="en-US" smtClean="0"/>
              <a:t>2025-05-20</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2843779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01F107-AF66-4A6C-BE6F-FBE26BEAA2F1}" type="datetimeFigureOut">
              <a:rPr lang="ko-KR" altLang="en-US" smtClean="0"/>
              <a:t>2025-05-20</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1546411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3"/>
            <a:ext cx="9764544" cy="9987546"/>
          </a:xfrm>
        </p:spPr>
        <p:txBody>
          <a:bodyPr anchor="b"/>
          <a:lstStyle>
            <a:lvl1pPr>
              <a:defRPr sz="10601"/>
            </a:lvl1pPr>
          </a:lstStyle>
          <a:p>
            <a:r>
              <a:rPr lang="ko-KR" altLang="en-US"/>
              <a:t>마스터 제목 스타일 편집</a:t>
            </a:r>
            <a:endParaRPr lang="en-US" dirty="0"/>
          </a:p>
        </p:txBody>
      </p:sp>
      <p:sp>
        <p:nvSpPr>
          <p:cNvPr id="3" name="Content Placeholder 2"/>
          <p:cNvSpPr>
            <a:spLocks noGrp="1"/>
          </p:cNvSpPr>
          <p:nvPr>
            <p:ph idx="1"/>
          </p:nvPr>
        </p:nvSpPr>
        <p:spPr>
          <a:xfrm>
            <a:off x="12870910" y="6162966"/>
            <a:ext cx="15326827" cy="30418418"/>
          </a:xfrm>
        </p:spPr>
        <p:txBody>
          <a:bodyPr/>
          <a:lstStyle>
            <a:lvl1pPr>
              <a:defRPr sz="10601"/>
            </a:lvl1pPr>
            <a:lvl2pPr>
              <a:defRPr sz="9275"/>
            </a:lvl2pPr>
            <a:lvl3pPr>
              <a:defRPr sz="7949"/>
            </a:lvl3pPr>
            <a:lvl4pPr>
              <a:defRPr sz="6623"/>
            </a:lvl4pPr>
            <a:lvl5pPr>
              <a:defRPr sz="6623"/>
            </a:lvl5pPr>
            <a:lvl6pPr>
              <a:defRPr sz="6623"/>
            </a:lvl6pPr>
            <a:lvl7pPr>
              <a:defRPr sz="6623"/>
            </a:lvl7pPr>
            <a:lvl8pPr>
              <a:defRPr sz="6623"/>
            </a:lvl8pPr>
            <a:lvl9pPr>
              <a:defRPr sz="6623"/>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2085364" y="12841138"/>
            <a:ext cx="9764544" cy="23789778"/>
          </a:xfrm>
        </p:spPr>
        <p:txBody>
          <a:bodyPr/>
          <a:lstStyle>
            <a:lvl1pPr marL="0" indent="0">
              <a:buNone/>
              <a:defRPr sz="5297"/>
            </a:lvl1pPr>
            <a:lvl2pPr marL="1514099" indent="0">
              <a:buNone/>
              <a:defRPr sz="4637"/>
            </a:lvl2pPr>
            <a:lvl3pPr marL="3028204" indent="0">
              <a:buNone/>
              <a:defRPr sz="3972"/>
            </a:lvl3pPr>
            <a:lvl4pPr marL="4542303" indent="0">
              <a:buNone/>
              <a:defRPr sz="3312"/>
            </a:lvl4pPr>
            <a:lvl5pPr marL="6056401" indent="0">
              <a:buNone/>
              <a:defRPr sz="3312"/>
            </a:lvl5pPr>
            <a:lvl6pPr marL="7570506" indent="0">
              <a:buNone/>
              <a:defRPr sz="3312"/>
            </a:lvl6pPr>
            <a:lvl7pPr marL="9084611" indent="0">
              <a:buNone/>
              <a:defRPr sz="3312"/>
            </a:lvl7pPr>
            <a:lvl8pPr marL="10598710" indent="0">
              <a:buNone/>
              <a:defRPr sz="3312"/>
            </a:lvl8pPr>
            <a:lvl9pPr marL="12112809" indent="0">
              <a:buNone/>
              <a:defRPr sz="3312"/>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EB01F107-AF66-4A6C-BE6F-FBE26BEAA2F1}" type="datetimeFigureOut">
              <a:rPr lang="ko-KR" altLang="en-US" smtClean="0"/>
              <a:t>2025-05-20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1395806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3"/>
            <a:ext cx="9764544" cy="9987546"/>
          </a:xfrm>
        </p:spPr>
        <p:txBody>
          <a:bodyPr anchor="b"/>
          <a:lstStyle>
            <a:lvl1pPr>
              <a:defRPr sz="10601"/>
            </a:lvl1pPr>
          </a:lstStyle>
          <a:p>
            <a:r>
              <a:rPr lang="ko-KR" altLang="en-US" dirty="0"/>
              <a:t>마스터 제목 스타일 편집</a:t>
            </a:r>
            <a:endParaRPr lang="en-US" dirty="0"/>
          </a:p>
        </p:txBody>
      </p:sp>
      <p:sp>
        <p:nvSpPr>
          <p:cNvPr id="3" name="Picture Placeholder 2"/>
          <p:cNvSpPr>
            <a:spLocks noGrp="1" noChangeAspect="1"/>
          </p:cNvSpPr>
          <p:nvPr>
            <p:ph type="pic" idx="1"/>
          </p:nvPr>
        </p:nvSpPr>
        <p:spPr>
          <a:xfrm>
            <a:off x="12870910" y="6162966"/>
            <a:ext cx="15326827" cy="30418418"/>
          </a:xfrm>
        </p:spPr>
        <p:txBody>
          <a:bodyPr anchor="t"/>
          <a:lstStyle>
            <a:lvl1pPr marL="0" indent="0">
              <a:buNone/>
              <a:defRPr sz="10601"/>
            </a:lvl1pPr>
            <a:lvl2pPr marL="1514099" indent="0">
              <a:buNone/>
              <a:defRPr sz="9275"/>
            </a:lvl2pPr>
            <a:lvl3pPr marL="3028204" indent="0">
              <a:buNone/>
              <a:defRPr sz="7949"/>
            </a:lvl3pPr>
            <a:lvl4pPr marL="4542303" indent="0">
              <a:buNone/>
              <a:defRPr sz="6623"/>
            </a:lvl4pPr>
            <a:lvl5pPr marL="6056401" indent="0">
              <a:buNone/>
              <a:defRPr sz="6623"/>
            </a:lvl5pPr>
            <a:lvl6pPr marL="7570506" indent="0">
              <a:buNone/>
              <a:defRPr sz="6623"/>
            </a:lvl6pPr>
            <a:lvl7pPr marL="9084611" indent="0">
              <a:buNone/>
              <a:defRPr sz="6623"/>
            </a:lvl7pPr>
            <a:lvl8pPr marL="10598710" indent="0">
              <a:buNone/>
              <a:defRPr sz="6623"/>
            </a:lvl8pPr>
            <a:lvl9pPr marL="12112809" indent="0">
              <a:buNone/>
              <a:defRPr sz="6623"/>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2085364" y="12841138"/>
            <a:ext cx="9764544" cy="23789778"/>
          </a:xfrm>
        </p:spPr>
        <p:txBody>
          <a:bodyPr/>
          <a:lstStyle>
            <a:lvl1pPr marL="0" indent="0">
              <a:buNone/>
              <a:defRPr sz="5297"/>
            </a:lvl1pPr>
            <a:lvl2pPr marL="1514099" indent="0">
              <a:buNone/>
              <a:defRPr sz="4637"/>
            </a:lvl2pPr>
            <a:lvl3pPr marL="3028204" indent="0">
              <a:buNone/>
              <a:defRPr sz="3972"/>
            </a:lvl3pPr>
            <a:lvl4pPr marL="4542303" indent="0">
              <a:buNone/>
              <a:defRPr sz="3312"/>
            </a:lvl4pPr>
            <a:lvl5pPr marL="6056401" indent="0">
              <a:buNone/>
              <a:defRPr sz="3312"/>
            </a:lvl5pPr>
            <a:lvl6pPr marL="7570506" indent="0">
              <a:buNone/>
              <a:defRPr sz="3312"/>
            </a:lvl6pPr>
            <a:lvl7pPr marL="9084611" indent="0">
              <a:buNone/>
              <a:defRPr sz="3312"/>
            </a:lvl7pPr>
            <a:lvl8pPr marL="10598710" indent="0">
              <a:buNone/>
              <a:defRPr sz="3312"/>
            </a:lvl8pPr>
            <a:lvl9pPr marL="12112809" indent="0">
              <a:buNone/>
              <a:defRPr sz="3312"/>
            </a:lvl9pPr>
          </a:lstStyle>
          <a:p>
            <a:pPr lvl="0"/>
            <a:r>
              <a:rPr lang="ko-KR" altLang="en-US" dirty="0"/>
              <a:t>마스터 텍스트 스타일 편집</a:t>
            </a:r>
          </a:p>
        </p:txBody>
      </p:sp>
      <p:sp>
        <p:nvSpPr>
          <p:cNvPr id="5" name="Date Placeholder 4"/>
          <p:cNvSpPr>
            <a:spLocks noGrp="1"/>
          </p:cNvSpPr>
          <p:nvPr>
            <p:ph type="dt" sz="half" idx="10"/>
          </p:nvPr>
        </p:nvSpPr>
        <p:spPr/>
        <p:txBody>
          <a:bodyPr/>
          <a:lstStyle/>
          <a:p>
            <a:fld id="{EB01F107-AF66-4A6C-BE6F-FBE26BEAA2F1}" type="datetimeFigureOut">
              <a:rPr lang="ko-KR" altLang="en-US" smtClean="0"/>
              <a:t>2025-05-20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501262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2" y="2278918"/>
            <a:ext cx="26112371" cy="827341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2081422" y="11394521"/>
            <a:ext cx="26112371" cy="27158595"/>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2081423" y="39672765"/>
            <a:ext cx="6811923" cy="2278905"/>
          </a:xfrm>
          <a:prstGeom prst="rect">
            <a:avLst/>
          </a:prstGeom>
        </p:spPr>
        <p:txBody>
          <a:bodyPr vert="horz" lIns="91440" tIns="45720" rIns="91440" bIns="45720" rtlCol="0" anchor="ctr"/>
          <a:lstStyle>
            <a:lvl1pPr algn="l">
              <a:defRPr sz="3972">
                <a:solidFill>
                  <a:schemeClr val="tx1">
                    <a:tint val="75000"/>
                  </a:schemeClr>
                </a:solidFill>
              </a:defRPr>
            </a:lvl1pPr>
          </a:lstStyle>
          <a:p>
            <a:fld id="{EB01F107-AF66-4A6C-BE6F-FBE26BEAA2F1}" type="datetimeFigureOut">
              <a:rPr lang="ko-KR" altLang="en-US" smtClean="0"/>
              <a:t>2025-05-20</a:t>
            </a:fld>
            <a:endParaRPr lang="ko-KR" altLang="en-US"/>
          </a:p>
        </p:txBody>
      </p:sp>
      <p:sp>
        <p:nvSpPr>
          <p:cNvPr id="5" name="Footer Placeholder 4"/>
          <p:cNvSpPr>
            <a:spLocks noGrp="1"/>
          </p:cNvSpPr>
          <p:nvPr>
            <p:ph type="ftr" sz="quarter" idx="3"/>
          </p:nvPr>
        </p:nvSpPr>
        <p:spPr>
          <a:xfrm>
            <a:off x="10028665" y="39672765"/>
            <a:ext cx="10217884" cy="2278905"/>
          </a:xfrm>
          <a:prstGeom prst="rect">
            <a:avLst/>
          </a:prstGeom>
        </p:spPr>
        <p:txBody>
          <a:bodyPr vert="horz" lIns="91440" tIns="45720" rIns="91440" bIns="45720" rtlCol="0" anchor="ctr"/>
          <a:lstStyle>
            <a:lvl1pPr algn="ctr">
              <a:defRPr sz="3972">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21381870" y="39672765"/>
            <a:ext cx="6811923" cy="2278905"/>
          </a:xfrm>
          <a:prstGeom prst="rect">
            <a:avLst/>
          </a:prstGeom>
        </p:spPr>
        <p:txBody>
          <a:bodyPr vert="horz" lIns="91440" tIns="45720" rIns="91440" bIns="45720" rtlCol="0" anchor="ctr"/>
          <a:lstStyle>
            <a:lvl1pPr algn="r">
              <a:defRPr sz="3972">
                <a:solidFill>
                  <a:schemeClr val="tx1">
                    <a:tint val="75000"/>
                  </a:schemeClr>
                </a:solidFill>
              </a:defRPr>
            </a:lvl1pPr>
          </a:lstStyle>
          <a:p>
            <a:fld id="{301C76AC-44D5-453A-9428-D38FD293F6E3}" type="slidenum">
              <a:rPr lang="ko-KR" altLang="en-US" smtClean="0"/>
              <a:t>‹#›</a:t>
            </a:fld>
            <a:endParaRPr lang="ko-KR" altLang="en-US"/>
          </a:p>
        </p:txBody>
      </p:sp>
    </p:spTree>
    <p:extLst>
      <p:ext uri="{BB962C8B-B14F-4D97-AF65-F5344CB8AC3E}">
        <p14:creationId xmlns:p14="http://schemas.microsoft.com/office/powerpoint/2010/main" val="29949271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8204" rtl="0" eaLnBrk="1" latinLnBrk="1" hangingPunct="1">
        <a:lnSpc>
          <a:spcPct val="90000"/>
        </a:lnSpc>
        <a:spcBef>
          <a:spcPct val="0"/>
        </a:spcBef>
        <a:buNone/>
        <a:defRPr sz="14572" kern="1200">
          <a:solidFill>
            <a:schemeClr val="tx1"/>
          </a:solidFill>
          <a:latin typeface="+mj-lt"/>
          <a:ea typeface="+mj-ea"/>
          <a:cs typeface="+mj-cs"/>
        </a:defRPr>
      </a:lvl1pPr>
    </p:titleStyle>
    <p:bodyStyle>
      <a:lvl1pPr marL="757052" indent="-757052" algn="l" defTabSz="3028204" rtl="0" eaLnBrk="1" latinLnBrk="1" hangingPunct="1">
        <a:lnSpc>
          <a:spcPct val="90000"/>
        </a:lnSpc>
        <a:spcBef>
          <a:spcPts val="3312"/>
        </a:spcBef>
        <a:buFont typeface="Arial" panose="020B0604020202020204" pitchFamily="34" charset="0"/>
        <a:buChar char="•"/>
        <a:defRPr sz="9275" kern="1200">
          <a:solidFill>
            <a:schemeClr val="tx1"/>
          </a:solidFill>
          <a:latin typeface="+mn-lt"/>
          <a:ea typeface="+mn-ea"/>
          <a:cs typeface="+mn-cs"/>
        </a:defRPr>
      </a:lvl1pPr>
      <a:lvl2pPr marL="2271151" indent="-757052" algn="l" defTabSz="3028204" rtl="0" eaLnBrk="1" latinLnBrk="1" hangingPunct="1">
        <a:lnSpc>
          <a:spcPct val="90000"/>
        </a:lnSpc>
        <a:spcBef>
          <a:spcPts val="1659"/>
        </a:spcBef>
        <a:buFont typeface="Arial" panose="020B0604020202020204" pitchFamily="34" charset="0"/>
        <a:buChar char="•"/>
        <a:defRPr sz="7949" kern="1200">
          <a:solidFill>
            <a:schemeClr val="tx1"/>
          </a:solidFill>
          <a:latin typeface="+mn-lt"/>
          <a:ea typeface="+mn-ea"/>
          <a:cs typeface="+mn-cs"/>
        </a:defRPr>
      </a:lvl2pPr>
      <a:lvl3pPr marL="3785250" indent="-757052" algn="l" defTabSz="3028204" rtl="0" eaLnBrk="1" latinLnBrk="1" hangingPunct="1">
        <a:lnSpc>
          <a:spcPct val="90000"/>
        </a:lnSpc>
        <a:spcBef>
          <a:spcPts val="1659"/>
        </a:spcBef>
        <a:buFont typeface="Arial" panose="020B0604020202020204" pitchFamily="34" charset="0"/>
        <a:buChar char="•"/>
        <a:defRPr sz="6623" kern="1200">
          <a:solidFill>
            <a:schemeClr val="tx1"/>
          </a:solidFill>
          <a:latin typeface="+mn-lt"/>
          <a:ea typeface="+mn-ea"/>
          <a:cs typeface="+mn-cs"/>
        </a:defRPr>
      </a:lvl3pPr>
      <a:lvl4pPr marL="5299355" indent="-757052" algn="l" defTabSz="3028204" rtl="0" eaLnBrk="1" latinLnBrk="1" hangingPunct="1">
        <a:lnSpc>
          <a:spcPct val="90000"/>
        </a:lnSpc>
        <a:spcBef>
          <a:spcPts val="1659"/>
        </a:spcBef>
        <a:buFont typeface="Arial" panose="020B0604020202020204" pitchFamily="34" charset="0"/>
        <a:buChar char="•"/>
        <a:defRPr sz="5963" kern="1200">
          <a:solidFill>
            <a:schemeClr val="tx1"/>
          </a:solidFill>
          <a:latin typeface="+mn-lt"/>
          <a:ea typeface="+mn-ea"/>
          <a:cs typeface="+mn-cs"/>
        </a:defRPr>
      </a:lvl4pPr>
      <a:lvl5pPr marL="6813460" indent="-757052" algn="l" defTabSz="3028204" rtl="0" eaLnBrk="1" latinLnBrk="1" hangingPunct="1">
        <a:lnSpc>
          <a:spcPct val="90000"/>
        </a:lnSpc>
        <a:spcBef>
          <a:spcPts val="1659"/>
        </a:spcBef>
        <a:buFont typeface="Arial" panose="020B0604020202020204" pitchFamily="34" charset="0"/>
        <a:buChar char="•"/>
        <a:defRPr sz="5963" kern="1200">
          <a:solidFill>
            <a:schemeClr val="tx1"/>
          </a:solidFill>
          <a:latin typeface="+mn-lt"/>
          <a:ea typeface="+mn-ea"/>
          <a:cs typeface="+mn-cs"/>
        </a:defRPr>
      </a:lvl5pPr>
      <a:lvl6pPr marL="8327559" indent="-757052" algn="l" defTabSz="3028204" rtl="0" eaLnBrk="1" latinLnBrk="1" hangingPunct="1">
        <a:lnSpc>
          <a:spcPct val="90000"/>
        </a:lnSpc>
        <a:spcBef>
          <a:spcPts val="1659"/>
        </a:spcBef>
        <a:buFont typeface="Arial" panose="020B0604020202020204" pitchFamily="34" charset="0"/>
        <a:buChar char="•"/>
        <a:defRPr sz="5963" kern="1200">
          <a:solidFill>
            <a:schemeClr val="tx1"/>
          </a:solidFill>
          <a:latin typeface="+mn-lt"/>
          <a:ea typeface="+mn-ea"/>
          <a:cs typeface="+mn-cs"/>
        </a:defRPr>
      </a:lvl6pPr>
      <a:lvl7pPr marL="9841657" indent="-757052" algn="l" defTabSz="3028204" rtl="0" eaLnBrk="1" latinLnBrk="1" hangingPunct="1">
        <a:lnSpc>
          <a:spcPct val="90000"/>
        </a:lnSpc>
        <a:spcBef>
          <a:spcPts val="1659"/>
        </a:spcBef>
        <a:buFont typeface="Arial" panose="020B0604020202020204" pitchFamily="34" charset="0"/>
        <a:buChar char="•"/>
        <a:defRPr sz="5963" kern="1200">
          <a:solidFill>
            <a:schemeClr val="tx1"/>
          </a:solidFill>
          <a:latin typeface="+mn-lt"/>
          <a:ea typeface="+mn-ea"/>
          <a:cs typeface="+mn-cs"/>
        </a:defRPr>
      </a:lvl7pPr>
      <a:lvl8pPr marL="11355762" indent="-757052" algn="l" defTabSz="3028204" rtl="0" eaLnBrk="1" latinLnBrk="1" hangingPunct="1">
        <a:lnSpc>
          <a:spcPct val="90000"/>
        </a:lnSpc>
        <a:spcBef>
          <a:spcPts val="1659"/>
        </a:spcBef>
        <a:buFont typeface="Arial" panose="020B0604020202020204" pitchFamily="34" charset="0"/>
        <a:buChar char="•"/>
        <a:defRPr sz="5963" kern="1200">
          <a:solidFill>
            <a:schemeClr val="tx1"/>
          </a:solidFill>
          <a:latin typeface="+mn-lt"/>
          <a:ea typeface="+mn-ea"/>
          <a:cs typeface="+mn-cs"/>
        </a:defRPr>
      </a:lvl8pPr>
      <a:lvl9pPr marL="12869861" indent="-757052" algn="l" defTabSz="3028204" rtl="0" eaLnBrk="1" latinLnBrk="1" hangingPunct="1">
        <a:lnSpc>
          <a:spcPct val="90000"/>
        </a:lnSpc>
        <a:spcBef>
          <a:spcPts val="1659"/>
        </a:spcBef>
        <a:buFont typeface="Arial" panose="020B0604020202020204" pitchFamily="34" charset="0"/>
        <a:buChar char="•"/>
        <a:defRPr sz="5963" kern="1200">
          <a:solidFill>
            <a:schemeClr val="tx1"/>
          </a:solidFill>
          <a:latin typeface="+mn-lt"/>
          <a:ea typeface="+mn-ea"/>
          <a:cs typeface="+mn-cs"/>
        </a:defRPr>
      </a:lvl9pPr>
    </p:bodyStyle>
    <p:otherStyle>
      <a:defPPr>
        <a:defRPr lang="en-US"/>
      </a:defPPr>
      <a:lvl1pPr marL="0" algn="l" defTabSz="3028204" rtl="0" eaLnBrk="1" latinLnBrk="1" hangingPunct="1">
        <a:defRPr sz="5963" kern="1200">
          <a:solidFill>
            <a:schemeClr val="tx1"/>
          </a:solidFill>
          <a:latin typeface="+mn-lt"/>
          <a:ea typeface="+mn-ea"/>
          <a:cs typeface="+mn-cs"/>
        </a:defRPr>
      </a:lvl1pPr>
      <a:lvl2pPr marL="1514099" algn="l" defTabSz="3028204" rtl="0" eaLnBrk="1" latinLnBrk="1" hangingPunct="1">
        <a:defRPr sz="5963" kern="1200">
          <a:solidFill>
            <a:schemeClr val="tx1"/>
          </a:solidFill>
          <a:latin typeface="+mn-lt"/>
          <a:ea typeface="+mn-ea"/>
          <a:cs typeface="+mn-cs"/>
        </a:defRPr>
      </a:lvl2pPr>
      <a:lvl3pPr marL="3028204" algn="l" defTabSz="3028204" rtl="0" eaLnBrk="1" latinLnBrk="1" hangingPunct="1">
        <a:defRPr sz="5963" kern="1200">
          <a:solidFill>
            <a:schemeClr val="tx1"/>
          </a:solidFill>
          <a:latin typeface="+mn-lt"/>
          <a:ea typeface="+mn-ea"/>
          <a:cs typeface="+mn-cs"/>
        </a:defRPr>
      </a:lvl3pPr>
      <a:lvl4pPr marL="4542303" algn="l" defTabSz="3028204" rtl="0" eaLnBrk="1" latinLnBrk="1" hangingPunct="1">
        <a:defRPr sz="5963" kern="1200">
          <a:solidFill>
            <a:schemeClr val="tx1"/>
          </a:solidFill>
          <a:latin typeface="+mn-lt"/>
          <a:ea typeface="+mn-ea"/>
          <a:cs typeface="+mn-cs"/>
        </a:defRPr>
      </a:lvl4pPr>
      <a:lvl5pPr marL="6056401" algn="l" defTabSz="3028204" rtl="0" eaLnBrk="1" latinLnBrk="1" hangingPunct="1">
        <a:defRPr sz="5963" kern="1200">
          <a:solidFill>
            <a:schemeClr val="tx1"/>
          </a:solidFill>
          <a:latin typeface="+mn-lt"/>
          <a:ea typeface="+mn-ea"/>
          <a:cs typeface="+mn-cs"/>
        </a:defRPr>
      </a:lvl5pPr>
      <a:lvl6pPr marL="7570506" algn="l" defTabSz="3028204" rtl="0" eaLnBrk="1" latinLnBrk="1" hangingPunct="1">
        <a:defRPr sz="5963" kern="1200">
          <a:solidFill>
            <a:schemeClr val="tx1"/>
          </a:solidFill>
          <a:latin typeface="+mn-lt"/>
          <a:ea typeface="+mn-ea"/>
          <a:cs typeface="+mn-cs"/>
        </a:defRPr>
      </a:lvl6pPr>
      <a:lvl7pPr marL="9084611" algn="l" defTabSz="3028204" rtl="0" eaLnBrk="1" latinLnBrk="1" hangingPunct="1">
        <a:defRPr sz="5963" kern="1200">
          <a:solidFill>
            <a:schemeClr val="tx1"/>
          </a:solidFill>
          <a:latin typeface="+mn-lt"/>
          <a:ea typeface="+mn-ea"/>
          <a:cs typeface="+mn-cs"/>
        </a:defRPr>
      </a:lvl7pPr>
      <a:lvl8pPr marL="10598710" algn="l" defTabSz="3028204" rtl="0" eaLnBrk="1" latinLnBrk="1" hangingPunct="1">
        <a:defRPr sz="5963" kern="1200">
          <a:solidFill>
            <a:schemeClr val="tx1"/>
          </a:solidFill>
          <a:latin typeface="+mn-lt"/>
          <a:ea typeface="+mn-ea"/>
          <a:cs typeface="+mn-cs"/>
        </a:defRPr>
      </a:lvl8pPr>
      <a:lvl9pPr marL="12112809" algn="l" defTabSz="3028204" rtl="0" eaLnBrk="1" latinLnBrk="1" hangingPunct="1">
        <a:defRPr sz="59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0618D-617C-7600-1F7E-1AA29DEF263E}"/>
            </a:ext>
          </a:extLst>
        </p:cNvPr>
        <p:cNvGrpSpPr/>
        <p:nvPr/>
      </p:nvGrpSpPr>
      <p:grpSpPr>
        <a:xfrm>
          <a:off x="0" y="0"/>
          <a:ext cx="0" cy="0"/>
          <a:chOff x="0" y="0"/>
          <a:chExt cx="0" cy="0"/>
        </a:xfrm>
      </p:grpSpPr>
      <p:sp>
        <p:nvSpPr>
          <p:cNvPr id="336" name="직사각형 335">
            <a:extLst>
              <a:ext uri="{FF2B5EF4-FFF2-40B4-BE49-F238E27FC236}">
                <a16:creationId xmlns:a16="http://schemas.microsoft.com/office/drawing/2014/main" id="{D315AD70-7935-AF47-6F56-AAA95C8CB817}"/>
              </a:ext>
            </a:extLst>
          </p:cNvPr>
          <p:cNvSpPr/>
          <p:nvPr/>
        </p:nvSpPr>
        <p:spPr>
          <a:xfrm>
            <a:off x="15482292" y="36571410"/>
            <a:ext cx="14009297" cy="3987175"/>
          </a:xfrm>
          <a:prstGeom prst="rect">
            <a:avLst/>
          </a:prstGeom>
          <a:solidFill>
            <a:srgbClr val="F7F7F7"/>
          </a:solidFill>
          <a:ln w="76200">
            <a:solidFill>
              <a:srgbClr val="086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549">
              <a:cs typeface="Calibri" panose="020F0502020204030204" pitchFamily="34" charset="0"/>
            </a:endParaRPr>
          </a:p>
        </p:txBody>
      </p:sp>
      <p:sp>
        <p:nvSpPr>
          <p:cNvPr id="335" name="직사각형 334">
            <a:extLst>
              <a:ext uri="{FF2B5EF4-FFF2-40B4-BE49-F238E27FC236}">
                <a16:creationId xmlns:a16="http://schemas.microsoft.com/office/drawing/2014/main" id="{129A4D7E-88CB-7669-644D-DF01780AF846}"/>
              </a:ext>
            </a:extLst>
          </p:cNvPr>
          <p:cNvSpPr/>
          <p:nvPr/>
        </p:nvSpPr>
        <p:spPr>
          <a:xfrm>
            <a:off x="15422457" y="4928710"/>
            <a:ext cx="13919221" cy="30405187"/>
          </a:xfrm>
          <a:prstGeom prst="rect">
            <a:avLst/>
          </a:prstGeom>
          <a:solidFill>
            <a:srgbClr val="F7F7F7"/>
          </a:solidFill>
          <a:ln w="76200">
            <a:solidFill>
              <a:srgbClr val="086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27000" algn="ctr"/>
            <a:r>
              <a:rPr lang="en-US" altLang="ko-KR" sz="1800">
                <a:effectLst/>
                <a:latin typeface="Times New Roman" panose="02020603050405020304" pitchFamily="18" charset="0"/>
                <a:ea typeface="바탕" panose="02030600000101010101" pitchFamily="18" charset="-127"/>
                <a:cs typeface="Times New Roman" panose="02020603050405020304" pitchFamily="18" charset="0"/>
              </a:rPr>
              <a:t>Aqua-rat</a:t>
            </a:r>
            <a:endParaRPr lang="ko-KR" altLang="ko-KR" sz="1800">
              <a:effectLst/>
              <a:latin typeface="Times New Roman" panose="02020603050405020304" pitchFamily="18" charset="0"/>
              <a:ea typeface="Times New Roman" panose="02020603050405020304" pitchFamily="18" charset="0"/>
              <a:cs typeface="바탕" panose="02030600000101010101" pitchFamily="18" charset="-127"/>
            </a:endParaRPr>
          </a:p>
          <a:p>
            <a:r>
              <a:rPr lang="en-US" altLang="ko-KR" sz="1800">
                <a:effectLst/>
                <a:latin typeface="Times New Roman" panose="02020603050405020304" pitchFamily="18" charset="0"/>
                <a:ea typeface="바탕" panose="02030600000101010101" pitchFamily="18" charset="-127"/>
              </a:rPr>
              <a:t>(pass@1)</a:t>
            </a:r>
            <a:endParaRPr lang="ko-KR" altLang="en-US" sz="3549" dirty="0">
              <a:cs typeface="Calibri" panose="020F0502020204030204" pitchFamily="34" charset="0"/>
            </a:endParaRPr>
          </a:p>
        </p:txBody>
      </p:sp>
      <p:sp>
        <p:nvSpPr>
          <p:cNvPr id="332" name="직사각형 331">
            <a:extLst>
              <a:ext uri="{FF2B5EF4-FFF2-40B4-BE49-F238E27FC236}">
                <a16:creationId xmlns:a16="http://schemas.microsoft.com/office/drawing/2014/main" id="{F528F8B2-698A-3CF5-A4B7-87BDD634E9DE}"/>
              </a:ext>
            </a:extLst>
          </p:cNvPr>
          <p:cNvSpPr/>
          <p:nvPr/>
        </p:nvSpPr>
        <p:spPr>
          <a:xfrm>
            <a:off x="553245" y="11216008"/>
            <a:ext cx="14432181" cy="30915081"/>
          </a:xfrm>
          <a:prstGeom prst="rect">
            <a:avLst/>
          </a:prstGeom>
          <a:solidFill>
            <a:srgbClr val="F7F7F7"/>
          </a:solidFill>
          <a:ln w="76200">
            <a:solidFill>
              <a:srgbClr val="086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t>Key Technical Methodologies</a:t>
            </a:r>
            <a:endParaRPr lang="ko-KR" altLang="en-US" sz="3549" dirty="0">
              <a:cs typeface="Calibri" panose="020F0502020204030204" pitchFamily="34" charset="0"/>
            </a:endParaRPr>
          </a:p>
        </p:txBody>
      </p:sp>
      <p:sp>
        <p:nvSpPr>
          <p:cNvPr id="329" name="직사각형 328">
            <a:extLst>
              <a:ext uri="{FF2B5EF4-FFF2-40B4-BE49-F238E27FC236}">
                <a16:creationId xmlns:a16="http://schemas.microsoft.com/office/drawing/2014/main" id="{2F6D1681-5A4F-FB54-0370-7578AB037172}"/>
              </a:ext>
            </a:extLst>
          </p:cNvPr>
          <p:cNvSpPr/>
          <p:nvPr/>
        </p:nvSpPr>
        <p:spPr>
          <a:xfrm>
            <a:off x="553245" y="5089457"/>
            <a:ext cx="14398635" cy="5294212"/>
          </a:xfrm>
          <a:prstGeom prst="rect">
            <a:avLst/>
          </a:prstGeom>
          <a:solidFill>
            <a:srgbClr val="F7F7F7"/>
          </a:solidFill>
          <a:ln w="76200">
            <a:solidFill>
              <a:srgbClr val="E6DD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549">
              <a:cs typeface="Calibri" panose="020F0502020204030204" pitchFamily="34" charset="0"/>
            </a:endParaRPr>
          </a:p>
        </p:txBody>
      </p:sp>
      <p:sp>
        <p:nvSpPr>
          <p:cNvPr id="278" name="직사각형 277">
            <a:extLst>
              <a:ext uri="{FF2B5EF4-FFF2-40B4-BE49-F238E27FC236}">
                <a16:creationId xmlns:a16="http://schemas.microsoft.com/office/drawing/2014/main" id="{BCAA33ED-5CEA-E515-A9CF-4A61BB77E3AE}"/>
              </a:ext>
            </a:extLst>
          </p:cNvPr>
          <p:cNvSpPr/>
          <p:nvPr/>
        </p:nvSpPr>
        <p:spPr>
          <a:xfrm>
            <a:off x="15323333" y="6657864"/>
            <a:ext cx="14009297" cy="34932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549">
              <a:cs typeface="Calibri" panose="020F0502020204030204" pitchFamily="34" charset="0"/>
            </a:endParaRPr>
          </a:p>
        </p:txBody>
      </p:sp>
      <p:sp>
        <p:nvSpPr>
          <p:cNvPr id="270" name="직사각형 269">
            <a:extLst>
              <a:ext uri="{FF2B5EF4-FFF2-40B4-BE49-F238E27FC236}">
                <a16:creationId xmlns:a16="http://schemas.microsoft.com/office/drawing/2014/main" id="{CAD6B22B-43E7-72EE-53A2-9DCF4DA087CC}"/>
              </a:ext>
            </a:extLst>
          </p:cNvPr>
          <p:cNvSpPr/>
          <p:nvPr/>
        </p:nvSpPr>
        <p:spPr>
          <a:xfrm>
            <a:off x="742563" y="5025797"/>
            <a:ext cx="14009297" cy="34932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549">
              <a:cs typeface="Calibri" panose="020F0502020204030204" pitchFamily="34" charset="0"/>
            </a:endParaRPr>
          </a:p>
        </p:txBody>
      </p:sp>
      <p:sp>
        <p:nvSpPr>
          <p:cNvPr id="15" name="TextBox 14">
            <a:extLst>
              <a:ext uri="{FF2B5EF4-FFF2-40B4-BE49-F238E27FC236}">
                <a16:creationId xmlns:a16="http://schemas.microsoft.com/office/drawing/2014/main" id="{F332F96B-4C9C-5B81-F5B4-84B6DA388614}"/>
              </a:ext>
            </a:extLst>
          </p:cNvPr>
          <p:cNvSpPr txBox="1"/>
          <p:nvPr/>
        </p:nvSpPr>
        <p:spPr>
          <a:xfrm>
            <a:off x="940726" y="5573669"/>
            <a:ext cx="13758355" cy="4524315"/>
          </a:xfrm>
          <a:prstGeom prst="rect">
            <a:avLst/>
          </a:prstGeom>
          <a:noFill/>
        </p:spPr>
        <p:txBody>
          <a:bodyPr wrap="square" rtlCol="0">
            <a:spAutoFit/>
          </a:bodyPr>
          <a:lstStyle/>
          <a:p>
            <a:r>
              <a:rPr lang="en-US" altLang="ko-KR" sz="3200" b="1" dirty="0"/>
              <a:t>1. Problem:</a:t>
            </a:r>
            <a:r>
              <a:rPr lang="en-US" altLang="ko-KR" sz="3200" dirty="0"/>
              <a:t> General-purpose LLMs lack the specialized mathematical reasoning and domain knowledge crucial for safety-critical nuclear applications (e.g., reactor simulation, emergency decision support).</a:t>
            </a:r>
          </a:p>
          <a:p>
            <a:r>
              <a:rPr lang="en-US" altLang="ko-KR" sz="3200" b="1" dirty="0"/>
              <a:t>2. Objective:</a:t>
            </a:r>
            <a:r>
              <a:rPr lang="en-US" altLang="ko-KR" sz="3200" dirty="0"/>
              <a:t> To enhance the mathematical reasoning of '</a:t>
            </a:r>
            <a:r>
              <a:rPr lang="en-US" altLang="ko-KR" sz="3200" dirty="0" err="1"/>
              <a:t>AtomicGPT</a:t>
            </a:r>
            <a:r>
              <a:rPr lang="en-US" altLang="ko-KR" sz="3200" dirty="0"/>
              <a:t>' (a nuclear-specific LLM) to bridge the gap and meet domain-specific demands.</a:t>
            </a:r>
          </a:p>
          <a:p>
            <a:r>
              <a:rPr lang="en-US" altLang="ko-KR" sz="3200" b="1" dirty="0"/>
              <a:t>3. Method:</a:t>
            </a:r>
            <a:r>
              <a:rPr lang="en-US" altLang="ko-KR" sz="3200" dirty="0"/>
              <a:t> Apply Reinforcement Learning (RL) to </a:t>
            </a:r>
            <a:r>
              <a:rPr lang="en-US" altLang="ko-KR" sz="3200" dirty="0" err="1"/>
              <a:t>AtomicGPT</a:t>
            </a:r>
            <a:r>
              <a:rPr lang="en-US" altLang="ko-KR" sz="3200" dirty="0"/>
              <a:t> to improve its mathematical reasoning capabilities.</a:t>
            </a:r>
          </a:p>
          <a:p>
            <a:r>
              <a:rPr lang="en-US" altLang="ko-KR" sz="3200" b="1" dirty="0"/>
              <a:t>4. Expected Outcome:</a:t>
            </a:r>
            <a:r>
              <a:rPr lang="en-US" altLang="ko-KR" sz="3200" dirty="0"/>
              <a:t> More reliable and autonomous virtual reactor operations, with enhanced decision support in complex or emergency situations.</a:t>
            </a:r>
          </a:p>
        </p:txBody>
      </p:sp>
      <p:sp>
        <p:nvSpPr>
          <p:cNvPr id="272" name="TextBox 271">
            <a:extLst>
              <a:ext uri="{FF2B5EF4-FFF2-40B4-BE49-F238E27FC236}">
                <a16:creationId xmlns:a16="http://schemas.microsoft.com/office/drawing/2014/main" id="{663A85F6-888A-CEC5-9387-C8FDFD07DA64}"/>
              </a:ext>
            </a:extLst>
          </p:cNvPr>
          <p:cNvSpPr txBox="1"/>
          <p:nvPr/>
        </p:nvSpPr>
        <p:spPr>
          <a:xfrm>
            <a:off x="11488073" y="5438893"/>
            <a:ext cx="595035" cy="638508"/>
          </a:xfrm>
          <a:prstGeom prst="rect">
            <a:avLst/>
          </a:prstGeom>
          <a:noFill/>
        </p:spPr>
        <p:txBody>
          <a:bodyPr wrap="none" rtlCol="0">
            <a:spAutoFit/>
          </a:bodyPr>
          <a:lstStyle/>
          <a:p>
            <a:r>
              <a:rPr lang="en-US" altLang="ko-KR" sz="3549" dirty="0">
                <a:cs typeface="Calibri" panose="020F0502020204030204" pitchFamily="34" charset="0"/>
              </a:rPr>
              <a:t>    </a:t>
            </a:r>
            <a:endParaRPr lang="ko-KR" altLang="en-US" sz="3549" dirty="0">
              <a:cs typeface="Calibri" panose="020F0502020204030204" pitchFamily="34" charset="0"/>
            </a:endParaRPr>
          </a:p>
        </p:txBody>
      </p:sp>
      <p:sp>
        <p:nvSpPr>
          <p:cNvPr id="306" name="TextBox 305">
            <a:extLst>
              <a:ext uri="{FF2B5EF4-FFF2-40B4-BE49-F238E27FC236}">
                <a16:creationId xmlns:a16="http://schemas.microsoft.com/office/drawing/2014/main" id="{E05CEAE3-0286-6B36-D08C-45DD8587ED76}"/>
              </a:ext>
            </a:extLst>
          </p:cNvPr>
          <p:cNvSpPr txBox="1"/>
          <p:nvPr/>
        </p:nvSpPr>
        <p:spPr>
          <a:xfrm>
            <a:off x="15847778" y="32101974"/>
            <a:ext cx="13554006" cy="1730858"/>
          </a:xfrm>
          <a:prstGeom prst="rect">
            <a:avLst/>
          </a:prstGeom>
          <a:noFill/>
        </p:spPr>
        <p:txBody>
          <a:bodyPr wrap="square" rtlCol="0">
            <a:spAutoFit/>
          </a:bodyPr>
          <a:lstStyle/>
          <a:p>
            <a:pPr algn="just"/>
            <a:endParaRPr lang="en-US" altLang="ko-KR" sz="3549" b="1" dirty="0">
              <a:cs typeface="Calibri" panose="020F0502020204030204" pitchFamily="34" charset="0"/>
            </a:endParaRPr>
          </a:p>
          <a:p>
            <a:pPr marL="571636" indent="-571636" algn="just">
              <a:buFont typeface="Arial" panose="020B0604020202020204" pitchFamily="34" charset="0"/>
              <a:buChar char="•"/>
            </a:pPr>
            <a:endParaRPr lang="en-US" altLang="ko-KR" sz="3549" dirty="0">
              <a:cs typeface="Calibri" panose="020F0502020204030204" pitchFamily="34" charset="0"/>
            </a:endParaRPr>
          </a:p>
          <a:p>
            <a:pPr marL="571636" indent="-571636" algn="just">
              <a:buFont typeface="Arial" panose="020B0604020202020204" pitchFamily="34" charset="0"/>
              <a:buChar char="•"/>
            </a:pPr>
            <a:endParaRPr lang="en-US" altLang="ko-KR" sz="3549" dirty="0">
              <a:cs typeface="Calibri" panose="020F0502020204030204" pitchFamily="34" charset="0"/>
            </a:endParaRPr>
          </a:p>
        </p:txBody>
      </p:sp>
      <p:sp>
        <p:nvSpPr>
          <p:cNvPr id="317" name="직사각형 316">
            <a:extLst>
              <a:ext uri="{FF2B5EF4-FFF2-40B4-BE49-F238E27FC236}">
                <a16:creationId xmlns:a16="http://schemas.microsoft.com/office/drawing/2014/main" id="{92B93B6A-D473-14FC-63A5-6BE6E10548B9}"/>
              </a:ext>
            </a:extLst>
          </p:cNvPr>
          <p:cNvSpPr/>
          <p:nvPr/>
        </p:nvSpPr>
        <p:spPr>
          <a:xfrm>
            <a:off x="521826" y="10421238"/>
            <a:ext cx="14515219" cy="758044"/>
          </a:xfrm>
          <a:prstGeom prst="rect">
            <a:avLst/>
          </a:prstGeom>
          <a:gradFill flip="none" rotWithShape="1">
            <a:gsLst>
              <a:gs pos="100000">
                <a:srgbClr val="0869A8"/>
              </a:gs>
              <a:gs pos="0">
                <a:schemeClr val="accent1">
                  <a:lumMod val="60000"/>
                  <a:lumOff val="40000"/>
                </a:schemeClr>
              </a:gs>
              <a:gs pos="0">
                <a:srgbClr val="0869A8"/>
              </a:gs>
              <a:gs pos="70000">
                <a:schemeClr val="accent1">
                  <a:lumMod val="75000"/>
                </a:schemeClr>
              </a:gs>
            </a:gsLst>
            <a:lin ang="54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500" b="1" dirty="0">
                <a:solidFill>
                  <a:schemeClr val="bg1"/>
                </a:solidFill>
                <a:ea typeface="조선견고딕" panose="020B0600000101010101" charset="-127"/>
                <a:cs typeface="Calibri" panose="020F0502020204030204" pitchFamily="34" charset="0"/>
              </a:rPr>
              <a:t>M</a:t>
            </a:r>
            <a:r>
              <a:rPr lang="en-US" altLang="ko-KR" sz="5000" b="1" dirty="0">
                <a:solidFill>
                  <a:schemeClr val="bg1"/>
                </a:solidFill>
                <a:ea typeface="조선견고딕" panose="020B0600000101010101" charset="-127"/>
                <a:cs typeface="Calibri" panose="020F0502020204030204" pitchFamily="34" charset="0"/>
              </a:rPr>
              <a:t>E</a:t>
            </a:r>
            <a:r>
              <a:rPr lang="en-US" altLang="ko-KR" sz="5000" b="1" dirty="0">
                <a:solidFill>
                  <a:schemeClr val="bg1"/>
                </a:solidFill>
                <a:ea typeface="조선견고딕" panose="02030504000101010101" pitchFamily="18" charset="-127"/>
                <a:cs typeface="Calibri" panose="020F0502020204030204" pitchFamily="34" charset="0"/>
              </a:rPr>
              <a:t>THODS &amp; </a:t>
            </a:r>
            <a:r>
              <a:rPr lang="en-US" altLang="ko-KR" sz="5500" b="1" dirty="0">
                <a:solidFill>
                  <a:schemeClr val="bg1"/>
                </a:solidFill>
                <a:ea typeface="조선견고딕" panose="02030504000101010101" pitchFamily="18" charset="-127"/>
                <a:cs typeface="Calibri" panose="020F0502020204030204" pitchFamily="34" charset="0"/>
              </a:rPr>
              <a:t>R</a:t>
            </a:r>
            <a:r>
              <a:rPr lang="en-US" altLang="ko-KR" sz="5000" b="1" dirty="0">
                <a:solidFill>
                  <a:schemeClr val="bg1"/>
                </a:solidFill>
                <a:ea typeface="조선견고딕" panose="02030504000101010101" pitchFamily="18" charset="-127"/>
                <a:cs typeface="Calibri" panose="020F0502020204030204" pitchFamily="34" charset="0"/>
              </a:rPr>
              <a:t>ESULTS</a:t>
            </a:r>
          </a:p>
        </p:txBody>
      </p:sp>
      <p:sp>
        <p:nvSpPr>
          <p:cNvPr id="320" name="직사각형 319">
            <a:extLst>
              <a:ext uri="{FF2B5EF4-FFF2-40B4-BE49-F238E27FC236}">
                <a16:creationId xmlns:a16="http://schemas.microsoft.com/office/drawing/2014/main" id="{2B019F03-A777-319D-2FC9-A348C03CC8FD}"/>
              </a:ext>
            </a:extLst>
          </p:cNvPr>
          <p:cNvSpPr/>
          <p:nvPr/>
        </p:nvSpPr>
        <p:spPr>
          <a:xfrm>
            <a:off x="15323036" y="35804499"/>
            <a:ext cx="14327300" cy="903468"/>
          </a:xfrm>
          <a:prstGeom prst="rect">
            <a:avLst/>
          </a:prstGeom>
          <a:gradFill flip="none" rotWithShape="1">
            <a:gsLst>
              <a:gs pos="100000">
                <a:srgbClr val="0869A8"/>
              </a:gs>
              <a:gs pos="0">
                <a:schemeClr val="accent1">
                  <a:lumMod val="60000"/>
                  <a:lumOff val="40000"/>
                </a:schemeClr>
              </a:gs>
              <a:gs pos="0">
                <a:srgbClr val="0869A8"/>
              </a:gs>
              <a:gs pos="70000">
                <a:schemeClr val="accent1">
                  <a:lumMod val="75000"/>
                </a:schemeClr>
              </a:gs>
            </a:gsLst>
            <a:lin ang="54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500" b="1" dirty="0">
                <a:solidFill>
                  <a:schemeClr val="bg1"/>
                </a:solidFill>
                <a:ea typeface="조선견고딕" panose="02030504000101010101" pitchFamily="18" charset="-127"/>
                <a:cs typeface="Calibri" panose="020F0502020204030204" pitchFamily="34" charset="0"/>
              </a:rPr>
              <a:t>C</a:t>
            </a:r>
            <a:r>
              <a:rPr lang="en-US" altLang="ko-KR" sz="5000" b="1" dirty="0">
                <a:solidFill>
                  <a:schemeClr val="bg1"/>
                </a:solidFill>
                <a:ea typeface="조선견고딕" panose="02030504000101010101" pitchFamily="18" charset="-127"/>
                <a:cs typeface="Calibri" panose="020F0502020204030204" pitchFamily="34" charset="0"/>
              </a:rPr>
              <a:t>ONCLUSIONS</a:t>
            </a:r>
          </a:p>
        </p:txBody>
      </p:sp>
      <p:sp>
        <p:nvSpPr>
          <p:cNvPr id="86" name="직사각형 85">
            <a:extLst>
              <a:ext uri="{FF2B5EF4-FFF2-40B4-BE49-F238E27FC236}">
                <a16:creationId xmlns:a16="http://schemas.microsoft.com/office/drawing/2014/main" id="{5D96947A-B759-335A-E025-958D1AAEF005}"/>
              </a:ext>
            </a:extLst>
          </p:cNvPr>
          <p:cNvSpPr/>
          <p:nvPr/>
        </p:nvSpPr>
        <p:spPr>
          <a:xfrm>
            <a:off x="15613763" y="24343112"/>
            <a:ext cx="13554006" cy="638508"/>
          </a:xfrm>
          <a:prstGeom prst="rect">
            <a:avLst/>
          </a:prstGeom>
        </p:spPr>
        <p:txBody>
          <a:bodyPr wrap="square">
            <a:spAutoFit/>
          </a:bodyPr>
          <a:lstStyle/>
          <a:p>
            <a:pPr algn="just"/>
            <a:r>
              <a:rPr lang="en-US" altLang="ko-KR" sz="3549" b="1" dirty="0">
                <a:cs typeface="Calibri" panose="020F0502020204030204" pitchFamily="34" charset="0"/>
              </a:rPr>
              <a:t> </a:t>
            </a:r>
            <a:endParaRPr lang="en-US" altLang="ko-KR" sz="3549" dirty="0">
              <a:cs typeface="Calibri" panose="020F0502020204030204" pitchFamily="34" charset="0"/>
            </a:endParaRPr>
          </a:p>
        </p:txBody>
      </p:sp>
      <p:sp>
        <p:nvSpPr>
          <p:cNvPr id="94" name="직사각형 93">
            <a:extLst>
              <a:ext uri="{FF2B5EF4-FFF2-40B4-BE49-F238E27FC236}">
                <a16:creationId xmlns:a16="http://schemas.microsoft.com/office/drawing/2014/main" id="{9F5485A3-72FA-8EEC-93DC-F69F2611958B}"/>
              </a:ext>
            </a:extLst>
          </p:cNvPr>
          <p:cNvSpPr/>
          <p:nvPr/>
        </p:nvSpPr>
        <p:spPr>
          <a:xfrm>
            <a:off x="3984660" y="8120682"/>
            <a:ext cx="184731" cy="638508"/>
          </a:xfrm>
          <a:prstGeom prst="rect">
            <a:avLst/>
          </a:prstGeom>
        </p:spPr>
        <p:txBody>
          <a:bodyPr wrap="none">
            <a:spAutoFit/>
          </a:bodyPr>
          <a:lstStyle/>
          <a:p>
            <a:endParaRPr lang="ko-KR" altLang="en-US" sz="3549" dirty="0">
              <a:cs typeface="Calibri" panose="020F0502020204030204" pitchFamily="34" charset="0"/>
            </a:endParaRPr>
          </a:p>
        </p:txBody>
      </p:sp>
      <p:sp>
        <p:nvSpPr>
          <p:cNvPr id="98" name="TextBox 97">
            <a:extLst>
              <a:ext uri="{FF2B5EF4-FFF2-40B4-BE49-F238E27FC236}">
                <a16:creationId xmlns:a16="http://schemas.microsoft.com/office/drawing/2014/main" id="{F9FAC3B8-8A5A-27E8-74A7-E64C3D867BBE}"/>
              </a:ext>
            </a:extLst>
          </p:cNvPr>
          <p:cNvSpPr txBox="1"/>
          <p:nvPr/>
        </p:nvSpPr>
        <p:spPr>
          <a:xfrm>
            <a:off x="18246392" y="40627678"/>
            <a:ext cx="5840649" cy="492443"/>
          </a:xfrm>
          <a:prstGeom prst="rect">
            <a:avLst/>
          </a:prstGeom>
          <a:noFill/>
        </p:spPr>
        <p:txBody>
          <a:bodyPr wrap="square" rtlCol="0">
            <a:spAutoFit/>
          </a:bodyPr>
          <a:lstStyle/>
          <a:p>
            <a:r>
              <a:rPr lang="en" altLang="ko-KR" sz="2600" baseline="30000" dirty="0">
                <a:solidFill>
                  <a:srgbClr val="000000"/>
                </a:solidFill>
                <a:cs typeface="Calibri" panose="020F0502020204030204" pitchFamily="34" charset="0"/>
              </a:rPr>
              <a:t>b</a:t>
            </a:r>
            <a:r>
              <a:rPr lang="en" altLang="ko-KR" sz="2600" dirty="0">
                <a:solidFill>
                  <a:srgbClr val="000000"/>
                </a:solidFill>
                <a:effectLst/>
                <a:cs typeface="Calibri" panose="020F0502020204030204" pitchFamily="34" charset="0"/>
              </a:rPr>
              <a:t>Korea Atomic Energy Research Institute</a:t>
            </a:r>
          </a:p>
        </p:txBody>
      </p:sp>
      <p:sp>
        <p:nvSpPr>
          <p:cNvPr id="99" name="TextBox 98">
            <a:extLst>
              <a:ext uri="{FF2B5EF4-FFF2-40B4-BE49-F238E27FC236}">
                <a16:creationId xmlns:a16="http://schemas.microsoft.com/office/drawing/2014/main" id="{022F6965-1D46-4E82-C071-4C92CB1E280D}"/>
              </a:ext>
            </a:extLst>
          </p:cNvPr>
          <p:cNvSpPr txBox="1"/>
          <p:nvPr/>
        </p:nvSpPr>
        <p:spPr>
          <a:xfrm>
            <a:off x="24568337" y="40627678"/>
            <a:ext cx="5019161" cy="492443"/>
          </a:xfrm>
          <a:prstGeom prst="rect">
            <a:avLst/>
          </a:prstGeom>
          <a:noFill/>
        </p:spPr>
        <p:txBody>
          <a:bodyPr wrap="square" rtlCol="0">
            <a:spAutoFit/>
          </a:bodyPr>
          <a:lstStyle/>
          <a:p>
            <a:r>
              <a:rPr lang="en" altLang="ko-KR" sz="2600" baseline="30000" dirty="0">
                <a:solidFill>
                  <a:srgbClr val="000000"/>
                </a:solidFill>
                <a:cs typeface="Calibri" panose="020F0502020204030204" pitchFamily="34" charset="0"/>
              </a:rPr>
              <a:t>c</a:t>
            </a:r>
            <a:r>
              <a:rPr lang="en" altLang="ko-KR" sz="2600" dirty="0">
                <a:solidFill>
                  <a:srgbClr val="000000"/>
                </a:solidFill>
                <a:effectLst/>
                <a:cs typeface="Calibri" panose="020F0502020204030204" pitchFamily="34" charset="0"/>
              </a:rPr>
              <a:t>University of Science &amp; Technology</a:t>
            </a:r>
          </a:p>
        </p:txBody>
      </p:sp>
      <p:sp>
        <p:nvSpPr>
          <p:cNvPr id="65" name="직사각형 64">
            <a:extLst>
              <a:ext uri="{FF2B5EF4-FFF2-40B4-BE49-F238E27FC236}">
                <a16:creationId xmlns:a16="http://schemas.microsoft.com/office/drawing/2014/main" id="{ADD5726A-4361-6EEF-104F-DA76AA1EA7EF}"/>
              </a:ext>
            </a:extLst>
          </p:cNvPr>
          <p:cNvSpPr/>
          <p:nvPr/>
        </p:nvSpPr>
        <p:spPr>
          <a:xfrm>
            <a:off x="15662064" y="36621197"/>
            <a:ext cx="13554006" cy="3754874"/>
          </a:xfrm>
          <a:prstGeom prst="rect">
            <a:avLst/>
          </a:prstGeom>
        </p:spPr>
        <p:txBody>
          <a:bodyPr wrap="square">
            <a:spAutoFit/>
          </a:bodyPr>
          <a:lstStyle/>
          <a:p>
            <a:pPr indent="127000" algn="just"/>
            <a:r>
              <a:rPr lang="en-US" altLang="ko-KR" sz="3400" dirty="0"/>
              <a:t>Our research confirms that GRPO enhances the mathematical reasoning of LLMs while requiring fewer resources. This improved reasoning capability offers promising potential for advanced applications, such as controlling virtual nuclear reactor simulators. With its deep expertise in the nuclear domain, </a:t>
            </a:r>
            <a:r>
              <a:rPr lang="en-US" altLang="ko-KR" sz="3400" dirty="0" err="1"/>
              <a:t>AtomicGPT</a:t>
            </a:r>
            <a:r>
              <a:rPr lang="en-US" altLang="ko-KR" sz="3400" dirty="0"/>
              <a:t> is expected to manage complex operational scenarios more effectively and perform precise control actions within simulations—potentially outperforming general-purpose LLMs.</a:t>
            </a:r>
            <a:endParaRPr lang="en-US" altLang="ko-KR" sz="3400" dirty="0">
              <a:cs typeface="Calibri" panose="020F0502020204030204" pitchFamily="34" charset="0"/>
            </a:endParaRPr>
          </a:p>
        </p:txBody>
      </p:sp>
      <p:pic>
        <p:nvPicPr>
          <p:cNvPr id="2" name="Picture 6">
            <a:extLst>
              <a:ext uri="{FF2B5EF4-FFF2-40B4-BE49-F238E27FC236}">
                <a16:creationId xmlns:a16="http://schemas.microsoft.com/office/drawing/2014/main" id="{46D98DD1-3D0F-5369-F1EA-B1D8F3393AD6}"/>
              </a:ext>
            </a:extLst>
          </p:cNvPr>
          <p:cNvPicPr>
            <a:picLocks noChangeAspect="1"/>
          </p:cNvPicPr>
          <p:nvPr/>
        </p:nvPicPr>
        <p:blipFill>
          <a:blip r:embed="rId2"/>
          <a:srcRect l="17332" t="1" r="17027" b="2207"/>
          <a:stretch/>
        </p:blipFill>
        <p:spPr>
          <a:xfrm>
            <a:off x="25817865" y="3141744"/>
            <a:ext cx="4012725" cy="1182367"/>
          </a:xfrm>
          <a:prstGeom prst="rect">
            <a:avLst/>
          </a:prstGeom>
        </p:spPr>
      </p:pic>
      <p:pic>
        <p:nvPicPr>
          <p:cNvPr id="13" name="Picture 5">
            <a:extLst>
              <a:ext uri="{FF2B5EF4-FFF2-40B4-BE49-F238E27FC236}">
                <a16:creationId xmlns:a16="http://schemas.microsoft.com/office/drawing/2014/main" id="{10FD19AF-E6ED-D65D-3C08-624B6923D980}"/>
              </a:ext>
            </a:extLst>
          </p:cNvPr>
          <p:cNvPicPr>
            <a:picLocks noChangeAspect="1"/>
          </p:cNvPicPr>
          <p:nvPr/>
        </p:nvPicPr>
        <p:blipFill>
          <a:blip r:embed="rId3"/>
          <a:stretch>
            <a:fillRect/>
          </a:stretch>
        </p:blipFill>
        <p:spPr>
          <a:xfrm>
            <a:off x="25773392" y="1950068"/>
            <a:ext cx="4102998" cy="1267026"/>
          </a:xfrm>
          <a:prstGeom prst="rect">
            <a:avLst/>
          </a:prstGeom>
        </p:spPr>
      </p:pic>
      <p:pic>
        <p:nvPicPr>
          <p:cNvPr id="22" name="그래픽 21">
            <a:extLst>
              <a:ext uri="{FF2B5EF4-FFF2-40B4-BE49-F238E27FC236}">
                <a16:creationId xmlns:a16="http://schemas.microsoft.com/office/drawing/2014/main" id="{5FB06683-0102-177D-6D77-B526EAEBFF02}"/>
              </a:ext>
            </a:extLst>
          </p:cNvPr>
          <p:cNvPicPr>
            <a:picLocks noChangeAspect="1"/>
          </p:cNvPicPr>
          <p:nvPr/>
        </p:nvPicPr>
        <p:blipFill>
          <a:blip r:embed="rId4">
            <a:extLst>
              <a:ext uri="{96DAC541-7B7A-43D3-8B79-37D633B846F1}">
                <asvg:svgBlip xmlns:asvg="http://schemas.microsoft.com/office/drawing/2016/SVG/main" r:embed="rId5"/>
              </a:ext>
            </a:extLst>
          </a:blip>
          <a:srcRect r="75485"/>
          <a:stretch/>
        </p:blipFill>
        <p:spPr>
          <a:xfrm>
            <a:off x="610382" y="510588"/>
            <a:ext cx="4102997" cy="3658272"/>
          </a:xfrm>
          <a:prstGeom prst="rect">
            <a:avLst/>
          </a:prstGeom>
        </p:spPr>
      </p:pic>
      <p:sp>
        <p:nvSpPr>
          <p:cNvPr id="25" name="직사각형 24">
            <a:extLst>
              <a:ext uri="{FF2B5EF4-FFF2-40B4-BE49-F238E27FC236}">
                <a16:creationId xmlns:a16="http://schemas.microsoft.com/office/drawing/2014/main" id="{49E74B99-C1AE-BEF2-DD9B-C8BAF671F878}"/>
              </a:ext>
            </a:extLst>
          </p:cNvPr>
          <p:cNvSpPr/>
          <p:nvPr/>
        </p:nvSpPr>
        <p:spPr>
          <a:xfrm>
            <a:off x="4501820" y="431074"/>
            <a:ext cx="21271572" cy="2958945"/>
          </a:xfrm>
          <a:prstGeom prst="rect">
            <a:avLst/>
          </a:prstGeom>
          <a:solidFill>
            <a:srgbClr val="0869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cs typeface="Calibri" panose="020F0502020204030204" pitchFamily="34" charset="0"/>
            </a:endParaRPr>
          </a:p>
        </p:txBody>
      </p:sp>
      <p:sp>
        <p:nvSpPr>
          <p:cNvPr id="8" name="TextBox 7">
            <a:extLst>
              <a:ext uri="{FF2B5EF4-FFF2-40B4-BE49-F238E27FC236}">
                <a16:creationId xmlns:a16="http://schemas.microsoft.com/office/drawing/2014/main" id="{54551133-1715-C92B-B76C-F45020794252}"/>
              </a:ext>
            </a:extLst>
          </p:cNvPr>
          <p:cNvSpPr txBox="1"/>
          <p:nvPr/>
        </p:nvSpPr>
        <p:spPr>
          <a:xfrm>
            <a:off x="6817349" y="477355"/>
            <a:ext cx="16640514" cy="2862322"/>
          </a:xfrm>
          <a:prstGeom prst="rect">
            <a:avLst/>
          </a:prstGeom>
          <a:noFill/>
        </p:spPr>
        <p:txBody>
          <a:bodyPr wrap="square" rtlCol="0">
            <a:spAutoFit/>
          </a:bodyPr>
          <a:lstStyle/>
          <a:p>
            <a:pPr algn="ctr"/>
            <a:r>
              <a:rPr lang="en-US" altLang="ko-KR" sz="6000" b="1" dirty="0">
                <a:solidFill>
                  <a:srgbClr val="F2F2F2"/>
                </a:solidFill>
              </a:rPr>
              <a:t>Enhancing Mathematical Reasoning Ability of Nuclear Domain-Specific Large Language Model using Reinforcement Learning </a:t>
            </a:r>
            <a:endParaRPr lang="en-US" altLang="ko-KR" sz="6000" b="1" dirty="0">
              <a:solidFill>
                <a:srgbClr val="F2F2F2"/>
              </a:solidFill>
              <a:cs typeface="Calibri" panose="020F0502020204030204" pitchFamily="34" charset="0"/>
            </a:endParaRPr>
          </a:p>
        </p:txBody>
      </p:sp>
      <p:pic>
        <p:nvPicPr>
          <p:cNvPr id="27" name="Picture 3">
            <a:extLst>
              <a:ext uri="{FF2B5EF4-FFF2-40B4-BE49-F238E27FC236}">
                <a16:creationId xmlns:a16="http://schemas.microsoft.com/office/drawing/2014/main" id="{182D68C1-7DDF-0E30-665D-C7608C1DE589}"/>
              </a:ext>
            </a:extLst>
          </p:cNvPr>
          <p:cNvPicPr>
            <a:picLocks noChangeAspect="1"/>
          </p:cNvPicPr>
          <p:nvPr/>
        </p:nvPicPr>
        <p:blipFill>
          <a:blip r:embed="rId6"/>
          <a:stretch>
            <a:fillRect/>
          </a:stretch>
        </p:blipFill>
        <p:spPr>
          <a:xfrm>
            <a:off x="4501820" y="3453913"/>
            <a:ext cx="21271572" cy="837645"/>
          </a:xfrm>
          <a:prstGeom prst="rect">
            <a:avLst/>
          </a:prstGeom>
        </p:spPr>
      </p:pic>
      <p:sp>
        <p:nvSpPr>
          <p:cNvPr id="14" name="직사각형 13">
            <a:extLst>
              <a:ext uri="{FF2B5EF4-FFF2-40B4-BE49-F238E27FC236}">
                <a16:creationId xmlns:a16="http://schemas.microsoft.com/office/drawing/2014/main" id="{F7A63F67-60A7-3C1A-D910-25BC5B9A41BE}"/>
              </a:ext>
            </a:extLst>
          </p:cNvPr>
          <p:cNvSpPr/>
          <p:nvPr/>
        </p:nvSpPr>
        <p:spPr>
          <a:xfrm>
            <a:off x="13904394" y="42043183"/>
            <a:ext cx="15926196" cy="563558"/>
          </a:xfrm>
          <a:prstGeom prst="rect">
            <a:avLst/>
          </a:prstGeom>
        </p:spPr>
        <p:txBody>
          <a:bodyPr wrap="square">
            <a:spAutoFit/>
          </a:bodyPr>
          <a:lstStyle/>
          <a:p>
            <a:r>
              <a:rPr lang="en" altLang="ko-KR" sz="3000" i="1" dirty="0">
                <a:solidFill>
                  <a:srgbClr val="000000"/>
                </a:solidFill>
                <a:effectLst/>
                <a:cs typeface="Calibri" panose="020F0502020204030204" pitchFamily="34" charset="0"/>
              </a:rPr>
              <a:t>Transactions of the Korean Nuclear Society </a:t>
            </a:r>
            <a:r>
              <a:rPr lang="en" altLang="ko-KR" sz="3000" i="1" dirty="0">
                <a:solidFill>
                  <a:srgbClr val="000000"/>
                </a:solidFill>
                <a:cs typeface="Calibri" panose="020F0502020204030204" pitchFamily="34" charset="0"/>
              </a:rPr>
              <a:t>Spring</a:t>
            </a:r>
            <a:r>
              <a:rPr lang="en" altLang="ko-KR" sz="3000" i="1" dirty="0">
                <a:solidFill>
                  <a:srgbClr val="000000"/>
                </a:solidFill>
                <a:effectLst/>
                <a:cs typeface="Calibri" panose="020F0502020204030204" pitchFamily="34" charset="0"/>
              </a:rPr>
              <a:t> Meeting</a:t>
            </a:r>
            <a:r>
              <a:rPr lang="ko-KR" altLang="en-US" sz="3000" dirty="0">
                <a:solidFill>
                  <a:srgbClr val="000000"/>
                </a:solidFill>
                <a:cs typeface="Calibri" panose="020F0502020204030204" pitchFamily="34" charset="0"/>
              </a:rPr>
              <a:t> </a:t>
            </a:r>
            <a:r>
              <a:rPr lang="en" altLang="ko-KR" sz="3000" i="1" dirty="0">
                <a:solidFill>
                  <a:srgbClr val="000000"/>
                </a:solidFill>
                <a:cs typeface="Calibri" panose="020F0502020204030204" pitchFamily="34" charset="0"/>
              </a:rPr>
              <a:t>Jeju</a:t>
            </a:r>
            <a:r>
              <a:rPr lang="en" altLang="ko-KR" sz="3000" i="1" dirty="0">
                <a:solidFill>
                  <a:srgbClr val="000000"/>
                </a:solidFill>
                <a:effectLst/>
                <a:cs typeface="Calibri" panose="020F0502020204030204" pitchFamily="34" charset="0"/>
              </a:rPr>
              <a:t>, Korea, M</a:t>
            </a:r>
            <a:r>
              <a:rPr lang="en" altLang="ko-KR" sz="3000" i="1" dirty="0">
                <a:solidFill>
                  <a:srgbClr val="000000"/>
                </a:solidFill>
                <a:cs typeface="Calibri" panose="020F0502020204030204" pitchFamily="34" charset="0"/>
              </a:rPr>
              <a:t>ay</a:t>
            </a:r>
            <a:r>
              <a:rPr lang="en" altLang="ko-KR" sz="3000" i="1" dirty="0">
                <a:solidFill>
                  <a:srgbClr val="000000"/>
                </a:solidFill>
                <a:effectLst/>
                <a:cs typeface="Calibri" panose="020F0502020204030204" pitchFamily="34" charset="0"/>
              </a:rPr>
              <a:t> 21-23, 2025</a:t>
            </a:r>
            <a:endParaRPr lang="en" altLang="ko-KR" sz="3000" dirty="0">
              <a:solidFill>
                <a:srgbClr val="000000"/>
              </a:solidFill>
              <a:effectLst/>
              <a:cs typeface="Calibri" panose="020F0502020204030204" pitchFamily="34" charset="0"/>
            </a:endParaRPr>
          </a:p>
        </p:txBody>
      </p:sp>
      <p:pic>
        <p:nvPicPr>
          <p:cNvPr id="28" name="Picture 3">
            <a:extLst>
              <a:ext uri="{FF2B5EF4-FFF2-40B4-BE49-F238E27FC236}">
                <a16:creationId xmlns:a16="http://schemas.microsoft.com/office/drawing/2014/main" id="{7CA3C2D1-B453-5485-31E6-EC472A07A051}"/>
              </a:ext>
            </a:extLst>
          </p:cNvPr>
          <p:cNvPicPr>
            <a:picLocks noChangeAspect="1"/>
          </p:cNvPicPr>
          <p:nvPr/>
        </p:nvPicPr>
        <p:blipFill>
          <a:blip r:embed="rId7"/>
          <a:stretch>
            <a:fillRect/>
          </a:stretch>
        </p:blipFill>
        <p:spPr>
          <a:xfrm>
            <a:off x="553245" y="41963542"/>
            <a:ext cx="29168722" cy="45719"/>
          </a:xfrm>
          <a:prstGeom prst="rect">
            <a:avLst/>
          </a:prstGeom>
        </p:spPr>
      </p:pic>
      <p:sp>
        <p:nvSpPr>
          <p:cNvPr id="97" name="TextBox 96">
            <a:extLst>
              <a:ext uri="{FF2B5EF4-FFF2-40B4-BE49-F238E27FC236}">
                <a16:creationId xmlns:a16="http://schemas.microsoft.com/office/drawing/2014/main" id="{1798AD70-F3C1-0754-0BF9-B7781B41A0AA}"/>
              </a:ext>
            </a:extLst>
          </p:cNvPr>
          <p:cNvSpPr txBox="1"/>
          <p:nvPr/>
        </p:nvSpPr>
        <p:spPr>
          <a:xfrm>
            <a:off x="9132878" y="3453914"/>
            <a:ext cx="12009456" cy="707886"/>
          </a:xfrm>
          <a:prstGeom prst="rect">
            <a:avLst/>
          </a:prstGeom>
          <a:noFill/>
        </p:spPr>
        <p:txBody>
          <a:bodyPr wrap="square" rtlCol="0">
            <a:spAutoFit/>
          </a:bodyPr>
          <a:lstStyle/>
          <a:p>
            <a:pPr algn="ctr"/>
            <a:r>
              <a:rPr lang="en" altLang="ko-KR" sz="4000" dirty="0">
                <a:solidFill>
                  <a:schemeClr val="bg1"/>
                </a:solidFill>
                <a:cs typeface="Calibri" panose="020F0502020204030204" pitchFamily="34" charset="0"/>
              </a:rPr>
              <a:t>Byeongjae</a:t>
            </a:r>
            <a:r>
              <a:rPr lang="en" altLang="ko-KR" sz="4000" dirty="0">
                <a:solidFill>
                  <a:schemeClr val="bg1"/>
                </a:solidFill>
                <a:effectLst/>
                <a:cs typeface="Calibri" panose="020F0502020204030204" pitchFamily="34" charset="0"/>
              </a:rPr>
              <a:t> Kim</a:t>
            </a:r>
            <a:r>
              <a:rPr lang="en" altLang="ko-KR" sz="4000" baseline="30000" dirty="0">
                <a:solidFill>
                  <a:schemeClr val="bg1"/>
                </a:solidFill>
                <a:effectLst/>
                <a:cs typeface="Calibri" panose="020F0502020204030204" pitchFamily="34" charset="0"/>
              </a:rPr>
              <a:t>a</a:t>
            </a:r>
            <a:r>
              <a:rPr lang="en" altLang="ko-KR" sz="4000" dirty="0">
                <a:solidFill>
                  <a:schemeClr val="bg1"/>
                </a:solidFill>
                <a:effectLst/>
                <a:cs typeface="Calibri" panose="020F0502020204030204" pitchFamily="34" charset="0"/>
              </a:rPr>
              <a:t>, Solji Park</a:t>
            </a:r>
            <a:r>
              <a:rPr lang="en" altLang="ko-KR" sz="4000" baseline="30000" dirty="0">
                <a:solidFill>
                  <a:schemeClr val="bg1"/>
                </a:solidFill>
                <a:effectLst/>
                <a:cs typeface="Calibri" panose="020F0502020204030204" pitchFamily="34" charset="0"/>
              </a:rPr>
              <a:t>a</a:t>
            </a:r>
            <a:r>
              <a:rPr lang="en" altLang="ko-KR" sz="4000" dirty="0">
                <a:solidFill>
                  <a:schemeClr val="bg1"/>
                </a:solidFill>
                <a:effectLst/>
                <a:cs typeface="Calibri" panose="020F0502020204030204" pitchFamily="34" charset="0"/>
              </a:rPr>
              <a:t>, Yonggyun Yu</a:t>
            </a:r>
            <a:r>
              <a:rPr lang="en" altLang="ko-KR" sz="4000" baseline="30000" dirty="0">
                <a:solidFill>
                  <a:schemeClr val="bg1"/>
                </a:solidFill>
                <a:cs typeface="Calibri" panose="020F0502020204030204" pitchFamily="34" charset="0"/>
              </a:rPr>
              <a:t>b</a:t>
            </a:r>
            <a:r>
              <a:rPr lang="en" altLang="ko-KR" sz="4000" baseline="30000" dirty="0">
                <a:solidFill>
                  <a:schemeClr val="bg1"/>
                </a:solidFill>
                <a:effectLst/>
                <a:cs typeface="Calibri" panose="020F0502020204030204" pitchFamily="34" charset="0"/>
              </a:rPr>
              <a:t>,</a:t>
            </a:r>
            <a:r>
              <a:rPr lang="en" altLang="ko-KR" sz="4000" baseline="30000" dirty="0">
                <a:solidFill>
                  <a:schemeClr val="bg1"/>
                </a:solidFill>
                <a:cs typeface="Calibri" panose="020F0502020204030204" pitchFamily="34" charset="0"/>
              </a:rPr>
              <a:t>c</a:t>
            </a:r>
            <a:r>
              <a:rPr lang="en" altLang="ko-KR" sz="4000" baseline="30000" dirty="0">
                <a:solidFill>
                  <a:schemeClr val="bg1"/>
                </a:solidFill>
                <a:effectLst/>
                <a:cs typeface="Calibri" panose="020F0502020204030204" pitchFamily="34" charset="0"/>
              </a:rPr>
              <a:t>*</a:t>
            </a:r>
            <a:endParaRPr lang="en" altLang="ko-KR" sz="4000" dirty="0">
              <a:solidFill>
                <a:schemeClr val="bg1"/>
              </a:solidFill>
              <a:effectLst/>
              <a:cs typeface="Calibri" panose="020F0502020204030204" pitchFamily="34" charset="0"/>
            </a:endParaRPr>
          </a:p>
        </p:txBody>
      </p:sp>
      <p:sp>
        <p:nvSpPr>
          <p:cNvPr id="7" name="TextBox 6">
            <a:extLst>
              <a:ext uri="{FF2B5EF4-FFF2-40B4-BE49-F238E27FC236}">
                <a16:creationId xmlns:a16="http://schemas.microsoft.com/office/drawing/2014/main" id="{261A2E38-2ECC-794B-236C-DA75DCC200DC}"/>
              </a:ext>
            </a:extLst>
          </p:cNvPr>
          <p:cNvSpPr txBox="1"/>
          <p:nvPr/>
        </p:nvSpPr>
        <p:spPr>
          <a:xfrm>
            <a:off x="15486271" y="41120121"/>
            <a:ext cx="14453522" cy="892552"/>
          </a:xfrm>
          <a:prstGeom prst="rect">
            <a:avLst/>
          </a:prstGeom>
          <a:noFill/>
        </p:spPr>
        <p:txBody>
          <a:bodyPr wrap="square">
            <a:spAutoFit/>
          </a:bodyPr>
          <a:lstStyle/>
          <a:p>
            <a:pPr algn="jus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ko-KR" sz="2600" dirty="0">
                <a:solidFill>
                  <a:srgbClr val="000000"/>
                </a:solidFill>
                <a:effectLst/>
                <a:ea typeface="MS Mincho" panose="02020609040205080304" pitchFamily="49" charset="-128"/>
                <a:cs typeface="Calibri" panose="020F0502020204030204" pitchFamily="34" charset="0"/>
              </a:rPr>
              <a:t>This work was supported in part by Korea Atomic</a:t>
            </a:r>
            <a:r>
              <a:rPr lang="en-US" altLang="ko-KR" sz="2600" dirty="0">
                <a:solidFill>
                  <a:srgbClr val="000000"/>
                </a:solidFill>
                <a:effectLst/>
                <a:ea typeface="맑은 고딕" panose="020B0503020000020004" pitchFamily="34" charset="-127"/>
                <a:cs typeface="Calibri" panose="020F0502020204030204" pitchFamily="34" charset="0"/>
              </a:rPr>
              <a:t> </a:t>
            </a:r>
            <a:r>
              <a:rPr lang="en-US" altLang="ko-KR" sz="2600" dirty="0">
                <a:solidFill>
                  <a:srgbClr val="000000"/>
                </a:solidFill>
                <a:effectLst/>
                <a:ea typeface="MS Mincho" panose="02020609040205080304" pitchFamily="49" charset="-128"/>
                <a:cs typeface="Calibri" panose="020F0502020204030204" pitchFamily="34" charset="0"/>
              </a:rPr>
              <a:t>Energy Research Institute R&amp;D Program </a:t>
            </a:r>
          </a:p>
          <a:p>
            <a:pPr algn="jus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ko-KR" sz="2600" dirty="0">
                <a:solidFill>
                  <a:srgbClr val="000000"/>
                </a:solidFill>
                <a:effectLst/>
                <a:ea typeface="MS Mincho" panose="02020609040205080304" pitchFamily="49" charset="-128"/>
                <a:cs typeface="Calibri" panose="020F0502020204030204" pitchFamily="34" charset="0"/>
              </a:rPr>
              <a:t>under Grant</a:t>
            </a:r>
            <a:r>
              <a:rPr lang="en-US" altLang="ko-KR" sz="2600" dirty="0">
                <a:solidFill>
                  <a:srgbClr val="000000"/>
                </a:solidFill>
                <a:effectLst/>
                <a:ea typeface="맑은 고딕" panose="020B0503020000020004" pitchFamily="34" charset="-127"/>
                <a:cs typeface="Calibri" panose="020F0502020204030204" pitchFamily="34" charset="0"/>
              </a:rPr>
              <a:t> </a:t>
            </a:r>
            <a:r>
              <a:rPr lang="en-US" altLang="ko-KR" sz="2600" dirty="0">
                <a:solidFill>
                  <a:srgbClr val="000000"/>
                </a:solidFill>
                <a:effectLst/>
                <a:ea typeface="MS Mincho" panose="02020609040205080304" pitchFamily="49" charset="-128"/>
                <a:cs typeface="Calibri" panose="020F0502020204030204" pitchFamily="34" charset="0"/>
              </a:rPr>
              <a:t>KAERI-524540-24.</a:t>
            </a:r>
            <a:endParaRPr lang="ko-KR" altLang="ko-KR" sz="2600" dirty="0">
              <a:effectLst/>
              <a:ea typeface="MS Mincho" panose="02020609040205080304" pitchFamily="49" charset="-128"/>
              <a:cs typeface="Calibri" panose="020F0502020204030204" pitchFamily="34" charset="0"/>
            </a:endParaRPr>
          </a:p>
        </p:txBody>
      </p:sp>
      <p:pic>
        <p:nvPicPr>
          <p:cNvPr id="9" name="Picture 3">
            <a:extLst>
              <a:ext uri="{FF2B5EF4-FFF2-40B4-BE49-F238E27FC236}">
                <a16:creationId xmlns:a16="http://schemas.microsoft.com/office/drawing/2014/main" id="{F8A65E84-7F27-1165-9F86-697B932B1FC2}"/>
              </a:ext>
            </a:extLst>
          </p:cNvPr>
          <p:cNvPicPr>
            <a:picLocks noChangeAspect="1"/>
          </p:cNvPicPr>
          <p:nvPr/>
        </p:nvPicPr>
        <p:blipFill>
          <a:blip r:embed="rId6"/>
          <a:stretch>
            <a:fillRect/>
          </a:stretch>
        </p:blipFill>
        <p:spPr>
          <a:xfrm>
            <a:off x="553245" y="4489525"/>
            <a:ext cx="14452382" cy="956705"/>
          </a:xfrm>
          <a:prstGeom prst="rect">
            <a:avLst/>
          </a:prstGeom>
        </p:spPr>
      </p:pic>
      <p:sp>
        <p:nvSpPr>
          <p:cNvPr id="11" name="TextBox 10">
            <a:extLst>
              <a:ext uri="{FF2B5EF4-FFF2-40B4-BE49-F238E27FC236}">
                <a16:creationId xmlns:a16="http://schemas.microsoft.com/office/drawing/2014/main" id="{4F3C04D0-D4CF-E5F3-00D6-A5CE4C90FF8D}"/>
              </a:ext>
            </a:extLst>
          </p:cNvPr>
          <p:cNvSpPr txBox="1"/>
          <p:nvPr/>
        </p:nvSpPr>
        <p:spPr>
          <a:xfrm>
            <a:off x="3888796" y="4472443"/>
            <a:ext cx="7575898" cy="938719"/>
          </a:xfrm>
          <a:prstGeom prst="rect">
            <a:avLst/>
          </a:prstGeom>
          <a:noFill/>
        </p:spPr>
        <p:txBody>
          <a:bodyPr wrap="square">
            <a:spAutoFit/>
          </a:bodyPr>
          <a:lstStyle/>
          <a:p>
            <a:pPr algn="ctr"/>
            <a:r>
              <a:rPr lang="en-US" altLang="ko-KR" sz="5500" b="1" dirty="0">
                <a:solidFill>
                  <a:schemeClr val="bg1"/>
                </a:solidFill>
                <a:ea typeface="조선견고딕" panose="02030504000101010101" pitchFamily="18" charset="-127"/>
                <a:cs typeface="Calibri" panose="020F0502020204030204" pitchFamily="34" charset="0"/>
              </a:rPr>
              <a:t>M</a:t>
            </a:r>
            <a:r>
              <a:rPr lang="en-US" altLang="ko-KR" sz="5000" b="1" dirty="0">
                <a:solidFill>
                  <a:schemeClr val="bg1"/>
                </a:solidFill>
                <a:ea typeface="조선견고딕" panose="02030504000101010101" pitchFamily="18" charset="-127"/>
                <a:cs typeface="Calibri" panose="020F0502020204030204" pitchFamily="34" charset="0"/>
              </a:rPr>
              <a:t>OTIVATION</a:t>
            </a:r>
          </a:p>
        </p:txBody>
      </p:sp>
      <p:sp>
        <p:nvSpPr>
          <p:cNvPr id="34" name="직사각형 33">
            <a:extLst>
              <a:ext uri="{FF2B5EF4-FFF2-40B4-BE49-F238E27FC236}">
                <a16:creationId xmlns:a16="http://schemas.microsoft.com/office/drawing/2014/main" id="{4EAB2412-E4BC-918A-0146-F44262D50224}"/>
              </a:ext>
            </a:extLst>
          </p:cNvPr>
          <p:cNvSpPr/>
          <p:nvPr/>
        </p:nvSpPr>
        <p:spPr>
          <a:xfrm>
            <a:off x="773017" y="21539078"/>
            <a:ext cx="13925434" cy="707886"/>
          </a:xfrm>
          <a:prstGeom prst="rect">
            <a:avLst/>
          </a:prstGeom>
        </p:spPr>
        <p:txBody>
          <a:bodyPr wrap="square">
            <a:spAutoFit/>
          </a:bodyPr>
          <a:lstStyle/>
          <a:p>
            <a:r>
              <a:rPr lang="en-US" altLang="ko-KR" sz="4000" b="1" dirty="0"/>
              <a:t>2. Model and GRPO configuration</a:t>
            </a:r>
          </a:p>
        </p:txBody>
      </p:sp>
      <p:sp>
        <p:nvSpPr>
          <p:cNvPr id="6" name="직사각형 5">
            <a:extLst>
              <a:ext uri="{FF2B5EF4-FFF2-40B4-BE49-F238E27FC236}">
                <a16:creationId xmlns:a16="http://schemas.microsoft.com/office/drawing/2014/main" id="{EE263EB7-1A06-069A-805C-8B457FA8D470}"/>
              </a:ext>
            </a:extLst>
          </p:cNvPr>
          <p:cNvSpPr/>
          <p:nvPr/>
        </p:nvSpPr>
        <p:spPr>
          <a:xfrm>
            <a:off x="15500462" y="17661232"/>
            <a:ext cx="13883827" cy="3712987"/>
          </a:xfrm>
          <a:prstGeom prst="rect">
            <a:avLst/>
          </a:prstGeom>
          <a:solidFill>
            <a:srgbClr val="DFD9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3" name="TextBox 62">
            <a:extLst>
              <a:ext uri="{FF2B5EF4-FFF2-40B4-BE49-F238E27FC236}">
                <a16:creationId xmlns:a16="http://schemas.microsoft.com/office/drawing/2014/main" id="{80CB6630-F125-AEF2-140F-92CD9149FD3E}"/>
              </a:ext>
            </a:extLst>
          </p:cNvPr>
          <p:cNvSpPr txBox="1"/>
          <p:nvPr/>
        </p:nvSpPr>
        <p:spPr>
          <a:xfrm>
            <a:off x="15654531" y="17899816"/>
            <a:ext cx="13664309" cy="3046988"/>
          </a:xfrm>
          <a:prstGeom prst="rect">
            <a:avLst/>
          </a:prstGeom>
          <a:noFill/>
        </p:spPr>
        <p:txBody>
          <a:bodyPr wrap="square" rtlCol="0">
            <a:spAutoFit/>
          </a:bodyPr>
          <a:lstStyle/>
          <a:p>
            <a:pPr marL="457200" indent="-457200">
              <a:buFont typeface="Wingdings" panose="05000000000000000000" pitchFamily="2" charset="2"/>
              <a:buChar char="§"/>
            </a:pPr>
            <a:r>
              <a:rPr lang="en-US" altLang="ko-KR" sz="3200" b="1" dirty="0"/>
              <a:t>Our Model:</a:t>
            </a:r>
            <a:r>
              <a:rPr lang="en-US" altLang="ko-KR" sz="3200" dirty="0"/>
              <a:t> gemma2-Korean-AtomGPT-9B (with GRPO RL)</a:t>
            </a:r>
          </a:p>
          <a:p>
            <a:pPr marL="571500" indent="-571500">
              <a:buFont typeface="Wingdings" panose="05000000000000000000" pitchFamily="2" charset="2"/>
              <a:buChar char="§"/>
            </a:pPr>
            <a:r>
              <a:rPr lang="en-US" altLang="ko-KR" sz="3200" b="1" dirty="0"/>
              <a:t>Evaluation Dataset:</a:t>
            </a:r>
            <a:r>
              <a:rPr lang="en-US" altLang="ko-KR" sz="3200" dirty="0"/>
              <a:t>  Math-500(100 problems), aqua-rat</a:t>
            </a:r>
          </a:p>
          <a:p>
            <a:pPr marL="571500" indent="-571500">
              <a:buFont typeface="Wingdings" panose="05000000000000000000" pitchFamily="2" charset="2"/>
              <a:buChar char="§"/>
            </a:pPr>
            <a:r>
              <a:rPr lang="en-US" altLang="ko-KR" sz="3200" b="1" dirty="0"/>
              <a:t>Evaluation Metrics:</a:t>
            </a:r>
            <a:endParaRPr lang="en-US" altLang="ko-KR" sz="3200" dirty="0"/>
          </a:p>
          <a:p>
            <a:pPr marL="1472321" lvl="1" indent="-571500">
              <a:buFont typeface="Wingdings" panose="05000000000000000000" pitchFamily="2" charset="2"/>
              <a:buChar char="§"/>
            </a:pPr>
            <a:r>
              <a:rPr lang="en-US" altLang="ko-KR" sz="3200" dirty="0"/>
              <a:t>Math-500 : Evaluated using Gemini 1.5 pro (automatic judging)</a:t>
            </a:r>
          </a:p>
          <a:p>
            <a:pPr marL="1472321" lvl="1" indent="-571500">
              <a:buFont typeface="Wingdings" panose="05000000000000000000" pitchFamily="2" charset="2"/>
              <a:buChar char="§"/>
            </a:pPr>
            <a:r>
              <a:rPr lang="en-US" altLang="ko-KR" sz="3200" dirty="0"/>
              <a:t>Aqua-rat : Exact-match accuracy (model answer vs gold answer)</a:t>
            </a:r>
          </a:p>
          <a:p>
            <a:pPr marL="457200" indent="-457200">
              <a:buFont typeface="Wingdings" panose="05000000000000000000" pitchFamily="2" charset="2"/>
              <a:buChar char="§"/>
            </a:pPr>
            <a:r>
              <a:rPr lang="en-US" altLang="ko-KR" sz="3200" b="1" dirty="0"/>
              <a:t>Comparison:</a:t>
            </a:r>
            <a:r>
              <a:rPr lang="en-US" altLang="ko-KR" sz="3200" dirty="0"/>
              <a:t> gemma2-Korean-AtomicGPT-9B</a:t>
            </a:r>
            <a:endParaRPr lang="en-US" altLang="ko-KR" sz="3500" dirty="0"/>
          </a:p>
        </p:txBody>
      </p:sp>
      <p:sp>
        <p:nvSpPr>
          <p:cNvPr id="33" name="아래쪽 화살표[D] 32">
            <a:extLst>
              <a:ext uri="{FF2B5EF4-FFF2-40B4-BE49-F238E27FC236}">
                <a16:creationId xmlns:a16="http://schemas.microsoft.com/office/drawing/2014/main" id="{55DB5BFB-6B27-FFED-75D6-0C154FCA1723}"/>
              </a:ext>
            </a:extLst>
          </p:cNvPr>
          <p:cNvSpPr/>
          <p:nvPr/>
        </p:nvSpPr>
        <p:spPr>
          <a:xfrm>
            <a:off x="6716210" y="26097318"/>
            <a:ext cx="1579418" cy="569885"/>
          </a:xfrm>
          <a:prstGeom prst="downArrow">
            <a:avLst/>
          </a:prstGeom>
          <a:solidFill>
            <a:srgbClr val="F27D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38" name="직사각형 37">
            <a:extLst>
              <a:ext uri="{FF2B5EF4-FFF2-40B4-BE49-F238E27FC236}">
                <a16:creationId xmlns:a16="http://schemas.microsoft.com/office/drawing/2014/main" id="{20BFD376-2FC4-2750-5AA9-D55674E0A947}"/>
              </a:ext>
            </a:extLst>
          </p:cNvPr>
          <p:cNvSpPr/>
          <p:nvPr/>
        </p:nvSpPr>
        <p:spPr>
          <a:xfrm>
            <a:off x="15500462" y="5763499"/>
            <a:ext cx="13883827" cy="3324670"/>
          </a:xfrm>
          <a:prstGeom prst="rect">
            <a:avLst/>
          </a:prstGeom>
          <a:solidFill>
            <a:srgbClr val="DFD9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3200" b="1" dirty="0">
                <a:solidFill>
                  <a:schemeClr val="tx1"/>
                </a:solidFill>
              </a:rPr>
              <a:t>Optimal Model Selection Method:</a:t>
            </a:r>
            <a:endParaRPr lang="en-US" altLang="ko-KR" sz="3200" dirty="0">
              <a:solidFill>
                <a:schemeClr val="tx1"/>
              </a:solidFill>
            </a:endParaRPr>
          </a:p>
          <a:p>
            <a:pPr marL="457200" indent="-457200">
              <a:buFont typeface="Arial" panose="020B0604020202020204" pitchFamily="34" charset="0"/>
              <a:buChar char="•"/>
            </a:pPr>
            <a:r>
              <a:rPr lang="en-US" altLang="ko-KR" sz="3200" b="1" dirty="0">
                <a:solidFill>
                  <a:schemeClr val="tx1"/>
                </a:solidFill>
              </a:rPr>
              <a:t>Monitoring:</a:t>
            </a:r>
            <a:r>
              <a:rPr lang="en-US" altLang="ko-KR" sz="3200" dirty="0">
                <a:solidFill>
                  <a:schemeClr val="tx1"/>
                </a:solidFill>
              </a:rPr>
              <a:t> Tracked the model's average reward throughout training. </a:t>
            </a:r>
          </a:p>
          <a:p>
            <a:pPr marL="914400" lvl="1" indent="-457200">
              <a:buFont typeface="Arial" panose="020B0604020202020204" pitchFamily="34" charset="0"/>
              <a:buChar char="•"/>
            </a:pPr>
            <a:r>
              <a:rPr lang="en-US" altLang="ko-KR" sz="3200" i="1" dirty="0">
                <a:solidFill>
                  <a:schemeClr val="tx1"/>
                </a:solidFill>
              </a:rPr>
              <a:t>Average Reward = Total Accumulated Reward / Total Training Steps</a:t>
            </a:r>
            <a:endParaRPr lang="en-US" altLang="ko-KR" sz="3200" dirty="0">
              <a:solidFill>
                <a:schemeClr val="tx1"/>
              </a:solidFill>
            </a:endParaRPr>
          </a:p>
          <a:p>
            <a:pPr marL="457200" indent="-457200">
              <a:buFont typeface="Arial" panose="020B0604020202020204" pitchFamily="34" charset="0"/>
              <a:buChar char="•"/>
            </a:pPr>
            <a:r>
              <a:rPr lang="en-US" altLang="ko-KR" sz="3200" b="1" dirty="0">
                <a:solidFill>
                  <a:schemeClr val="tx1"/>
                </a:solidFill>
              </a:rPr>
              <a:t>Result:</a:t>
            </a:r>
            <a:r>
              <a:rPr lang="en-US" altLang="ko-KR" sz="3200" dirty="0">
                <a:solidFill>
                  <a:schemeClr val="tx1"/>
                </a:solidFill>
              </a:rPr>
              <a:t> Achieved a peak average reward of 2.6605 at training step 750.</a:t>
            </a:r>
          </a:p>
          <a:p>
            <a:pPr marL="457200" indent="-457200">
              <a:buFont typeface="Arial" panose="020B0604020202020204" pitchFamily="34" charset="0"/>
              <a:buChar char="•"/>
            </a:pPr>
            <a:r>
              <a:rPr lang="en-US" altLang="ko-KR" sz="3200" b="1" dirty="0">
                <a:solidFill>
                  <a:schemeClr val="tx1"/>
                </a:solidFill>
              </a:rPr>
              <a:t>Selection:</a:t>
            </a:r>
            <a:r>
              <a:rPr lang="en-US" altLang="ko-KR" sz="3200" dirty="0">
                <a:solidFill>
                  <a:schemeClr val="tx1"/>
                </a:solidFill>
              </a:rPr>
              <a:t> The model from this step was ultimately adopted as the most effective policy.</a:t>
            </a:r>
          </a:p>
        </p:txBody>
      </p:sp>
      <p:sp>
        <p:nvSpPr>
          <p:cNvPr id="21" name="아래쪽 화살표[D] 20">
            <a:extLst>
              <a:ext uri="{FF2B5EF4-FFF2-40B4-BE49-F238E27FC236}">
                <a16:creationId xmlns:a16="http://schemas.microsoft.com/office/drawing/2014/main" id="{FAA6C6DD-EAC8-CD97-BE37-6E073CD1C820}"/>
              </a:ext>
            </a:extLst>
          </p:cNvPr>
          <p:cNvSpPr/>
          <p:nvPr/>
        </p:nvSpPr>
        <p:spPr>
          <a:xfrm>
            <a:off x="21592358" y="16564708"/>
            <a:ext cx="1579418" cy="638764"/>
          </a:xfrm>
          <a:prstGeom prst="downArrow">
            <a:avLst/>
          </a:prstGeom>
          <a:solidFill>
            <a:srgbClr val="F27D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0" name="아래쪽 화살표[D] 39">
            <a:extLst>
              <a:ext uri="{FF2B5EF4-FFF2-40B4-BE49-F238E27FC236}">
                <a16:creationId xmlns:a16="http://schemas.microsoft.com/office/drawing/2014/main" id="{587BDF17-97C5-A587-2865-AB0A393C53C1}"/>
              </a:ext>
            </a:extLst>
          </p:cNvPr>
          <p:cNvSpPr/>
          <p:nvPr/>
        </p:nvSpPr>
        <p:spPr>
          <a:xfrm>
            <a:off x="21711132" y="27063831"/>
            <a:ext cx="1579418" cy="638764"/>
          </a:xfrm>
          <a:prstGeom prst="downArrow">
            <a:avLst/>
          </a:prstGeom>
          <a:solidFill>
            <a:srgbClr val="F27D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1" name="TextBox 70">
            <a:extLst>
              <a:ext uri="{FF2B5EF4-FFF2-40B4-BE49-F238E27FC236}">
                <a16:creationId xmlns:a16="http://schemas.microsoft.com/office/drawing/2014/main" id="{D4C541FF-C004-76E4-1519-E74A4E4565A1}"/>
              </a:ext>
            </a:extLst>
          </p:cNvPr>
          <p:cNvSpPr txBox="1"/>
          <p:nvPr/>
        </p:nvSpPr>
        <p:spPr>
          <a:xfrm>
            <a:off x="843778" y="41519963"/>
            <a:ext cx="13324282" cy="523220"/>
          </a:xfrm>
          <a:prstGeom prst="rect">
            <a:avLst/>
          </a:prstGeom>
          <a:noFill/>
        </p:spPr>
        <p:txBody>
          <a:bodyPr wrap="square">
            <a:spAutoFit/>
          </a:bodyPr>
          <a:lstStyle/>
          <a:p>
            <a:r>
              <a:rPr lang="en-US" altLang="ko-KR" sz="2800" b="1" dirty="0">
                <a:ea typeface="MS Mincho" panose="02020609040205080304" pitchFamily="49" charset="-128"/>
                <a:cs typeface="Calibri" panose="020F0502020204030204" pitchFamily="34" charset="0"/>
              </a:rPr>
              <a:t>Table</a:t>
            </a:r>
            <a:r>
              <a:rPr lang="en-US" altLang="ko-KR" sz="2800" b="1" dirty="0">
                <a:effectLst/>
                <a:ea typeface="MS Mincho" panose="02020609040205080304" pitchFamily="49" charset="-128"/>
                <a:cs typeface="Calibri" panose="020F0502020204030204" pitchFamily="34" charset="0"/>
              </a:rPr>
              <a:t> Ⅰ. Training</a:t>
            </a:r>
            <a:r>
              <a:rPr lang="ko-KR" altLang="en-US" sz="2800" b="1" dirty="0">
                <a:effectLst/>
                <a:ea typeface="MS Mincho" panose="02020609040205080304" pitchFamily="49" charset="-128"/>
                <a:cs typeface="Calibri" panose="020F0502020204030204" pitchFamily="34" charset="0"/>
              </a:rPr>
              <a:t> </a:t>
            </a:r>
            <a:r>
              <a:rPr lang="en-US" altLang="ko-KR" sz="2800" b="1" dirty="0">
                <a:effectLst/>
                <a:ea typeface="MS Mincho" panose="02020609040205080304" pitchFamily="49" charset="-128"/>
                <a:cs typeface="Calibri" panose="020F0502020204030204" pitchFamily="34" charset="0"/>
              </a:rPr>
              <a:t>logs</a:t>
            </a:r>
            <a:r>
              <a:rPr lang="ko-KR" altLang="en-US" sz="2800" b="1" dirty="0">
                <a:effectLst/>
                <a:ea typeface="MS Mincho" panose="02020609040205080304" pitchFamily="49" charset="-128"/>
                <a:cs typeface="Calibri" panose="020F0502020204030204" pitchFamily="34" charset="0"/>
              </a:rPr>
              <a:t> </a:t>
            </a:r>
            <a:r>
              <a:rPr lang="en-US" altLang="ko-KR" sz="2800" b="1" dirty="0">
                <a:effectLst/>
                <a:ea typeface="MS Mincho" panose="02020609040205080304" pitchFamily="49" charset="-128"/>
                <a:cs typeface="Calibri" panose="020F0502020204030204" pitchFamily="34" charset="0"/>
              </a:rPr>
              <a:t>of</a:t>
            </a:r>
            <a:r>
              <a:rPr lang="ko-KR" altLang="en-US" sz="2800" b="1" dirty="0">
                <a:effectLst/>
                <a:ea typeface="MS Mincho" panose="02020609040205080304" pitchFamily="49" charset="-128"/>
                <a:cs typeface="Calibri" panose="020F0502020204030204" pitchFamily="34" charset="0"/>
              </a:rPr>
              <a:t> </a:t>
            </a:r>
            <a:r>
              <a:rPr lang="en-US" altLang="ko-KR" sz="2800" b="1" dirty="0">
                <a:effectLst/>
                <a:ea typeface="MS Mincho" panose="02020609040205080304" pitchFamily="49" charset="-128"/>
                <a:cs typeface="Calibri" panose="020F0502020204030204" pitchFamily="34" charset="0"/>
              </a:rPr>
              <a:t>GRPO</a:t>
            </a:r>
            <a:r>
              <a:rPr lang="en-US" altLang="ko-KR" sz="2800" b="1" dirty="0">
                <a:ea typeface="MS Mincho" panose="02020609040205080304" pitchFamily="49" charset="-128"/>
                <a:cs typeface="Calibri" panose="020F0502020204030204" pitchFamily="34" charset="0"/>
              </a:rPr>
              <a:t>-</a:t>
            </a:r>
            <a:r>
              <a:rPr lang="en-US" altLang="ko-KR" sz="2800" b="1" dirty="0">
                <a:effectLst/>
                <a:ea typeface="MS Mincho" panose="02020609040205080304" pitchFamily="49" charset="-128"/>
                <a:cs typeface="Calibri" panose="020F0502020204030204" pitchFamily="34" charset="0"/>
              </a:rPr>
              <a:t>based reinforcement learning</a:t>
            </a:r>
            <a:endParaRPr lang="ko-KR" altLang="en-US" sz="2800" b="1" dirty="0">
              <a:cs typeface="Calibri" panose="020F0502020204030204" pitchFamily="34" charset="0"/>
            </a:endParaRPr>
          </a:p>
        </p:txBody>
      </p:sp>
      <p:sp>
        <p:nvSpPr>
          <p:cNvPr id="36" name="직사각형 35">
            <a:extLst>
              <a:ext uri="{FF2B5EF4-FFF2-40B4-BE49-F238E27FC236}">
                <a16:creationId xmlns:a16="http://schemas.microsoft.com/office/drawing/2014/main" id="{8CA7F79F-F361-BC8E-6C20-8E9CBC332EBA}"/>
              </a:ext>
            </a:extLst>
          </p:cNvPr>
          <p:cNvSpPr/>
          <p:nvPr/>
        </p:nvSpPr>
        <p:spPr>
          <a:xfrm>
            <a:off x="15662064" y="4851492"/>
            <a:ext cx="13925434" cy="707886"/>
          </a:xfrm>
          <a:prstGeom prst="rect">
            <a:avLst/>
          </a:prstGeom>
        </p:spPr>
        <p:txBody>
          <a:bodyPr wrap="square">
            <a:spAutoFit/>
          </a:bodyPr>
          <a:lstStyle/>
          <a:p>
            <a:r>
              <a:rPr lang="en-US" altLang="ko-KR" sz="4000" b="1" dirty="0">
                <a:cs typeface="Calibri" panose="020F0502020204030204" pitchFamily="34" charset="0"/>
              </a:rPr>
              <a:t>3. </a:t>
            </a:r>
            <a:r>
              <a:rPr lang="en-US" altLang="ko-KR" sz="4000" b="1" dirty="0">
                <a:effectLst/>
                <a:ea typeface="MS Mincho" panose="02020609040205080304" pitchFamily="49" charset="-128"/>
              </a:rPr>
              <a:t>The process of creating a model and evaluation</a:t>
            </a:r>
            <a:endParaRPr lang="en-US" altLang="ko-KR" sz="4000" b="1" dirty="0">
              <a:cs typeface="Calibri" panose="020F0502020204030204" pitchFamily="34" charset="0"/>
            </a:endParaRPr>
          </a:p>
        </p:txBody>
      </p:sp>
      <p:sp>
        <p:nvSpPr>
          <p:cNvPr id="106" name="TextBox 105">
            <a:extLst>
              <a:ext uri="{FF2B5EF4-FFF2-40B4-BE49-F238E27FC236}">
                <a16:creationId xmlns:a16="http://schemas.microsoft.com/office/drawing/2014/main" id="{8E6562BA-E551-925E-9FBA-A3AFB03759D2}"/>
              </a:ext>
            </a:extLst>
          </p:cNvPr>
          <p:cNvSpPr txBox="1"/>
          <p:nvPr/>
        </p:nvSpPr>
        <p:spPr>
          <a:xfrm>
            <a:off x="15818446" y="15545577"/>
            <a:ext cx="13488030" cy="1384995"/>
          </a:xfrm>
          <a:prstGeom prst="rect">
            <a:avLst/>
          </a:prstGeom>
          <a:noFill/>
        </p:spPr>
        <p:txBody>
          <a:bodyPr wrap="square">
            <a:spAutoFit/>
          </a:bodyPr>
          <a:lstStyle/>
          <a:p>
            <a:r>
              <a:rPr lang="en-US" altLang="ko-KR" sz="2800" b="1" dirty="0">
                <a:effectLst/>
                <a:ea typeface="MS Mincho" panose="02020609040205080304" pitchFamily="49" charset="-128"/>
                <a:cs typeface="Calibri" panose="020F0502020204030204" pitchFamily="34" charset="0"/>
              </a:rPr>
              <a:t>Fig 2. </a:t>
            </a:r>
            <a:r>
              <a:rPr lang="en-US" altLang="ko-KR" sz="2800" b="1" dirty="0">
                <a:effectLst/>
                <a:ea typeface="MS Mincho" panose="02020609040205080304" pitchFamily="49" charset="-128"/>
              </a:rPr>
              <a:t>illustrates the trend of average reward across training steps, with the maximum value observed at step 750.</a:t>
            </a:r>
            <a:endParaRPr lang="ko-KR" altLang="ko-KR" sz="2800" b="1" dirty="0">
              <a:effectLst/>
              <a:ea typeface="MS Mincho" panose="02020609040205080304" pitchFamily="49" charset="-128"/>
            </a:endParaRPr>
          </a:p>
          <a:p>
            <a:endParaRPr lang="ko-KR" altLang="en-US" sz="2800" b="1" dirty="0">
              <a:cs typeface="Calibri" panose="020F0502020204030204" pitchFamily="34" charset="0"/>
            </a:endParaRPr>
          </a:p>
        </p:txBody>
      </p:sp>
      <p:pic>
        <p:nvPicPr>
          <p:cNvPr id="1029" name="Picture 5" descr="한국원자력연구원 파동이 3d응용 09 감사 이모티콘"/>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4994269" y="33803626"/>
            <a:ext cx="1486594" cy="1486595"/>
          </a:xfrm>
          <a:prstGeom prst="rect">
            <a:avLst/>
          </a:prstGeom>
          <a:noFill/>
          <a:extLst>
            <a:ext uri="{909E8E84-426E-40DD-AFC4-6F175D3DCCD1}">
              <a14:hiddenFill xmlns:a14="http://schemas.microsoft.com/office/drawing/2010/main">
                <a:solidFill>
                  <a:srgbClr val="FFFFFF"/>
                </a:solidFill>
              </a14:hiddenFill>
            </a:ext>
          </a:extLst>
        </p:spPr>
      </p:pic>
      <p:pic>
        <p:nvPicPr>
          <p:cNvPr id="107" name="그림 106">
            <a:extLst>
              <a:ext uri="{FF2B5EF4-FFF2-40B4-BE49-F238E27FC236}">
                <a16:creationId xmlns:a16="http://schemas.microsoft.com/office/drawing/2014/main" id="{D490E5F0-2ADF-1236-F6C2-4B737E7F39AC}"/>
              </a:ext>
            </a:extLst>
          </p:cNvPr>
          <p:cNvPicPr>
            <a:picLocks noChangeAspect="1"/>
          </p:cNvPicPr>
          <p:nvPr/>
        </p:nvPicPr>
        <p:blipFill>
          <a:blip r:embed="rId9"/>
          <a:stretch>
            <a:fillRect/>
          </a:stretch>
        </p:blipFill>
        <p:spPr>
          <a:xfrm>
            <a:off x="29188252" y="29798993"/>
            <a:ext cx="809316" cy="1122252"/>
          </a:xfrm>
          <a:prstGeom prst="rect">
            <a:avLst/>
          </a:prstGeom>
        </p:spPr>
      </p:pic>
      <p:sp>
        <p:nvSpPr>
          <p:cNvPr id="69" name="TextBox 68">
            <a:extLst>
              <a:ext uri="{FF2B5EF4-FFF2-40B4-BE49-F238E27FC236}">
                <a16:creationId xmlns:a16="http://schemas.microsoft.com/office/drawing/2014/main" id="{1434DC30-59F2-4938-82CE-BEDFF82F08A3}"/>
              </a:ext>
            </a:extLst>
          </p:cNvPr>
          <p:cNvSpPr txBox="1"/>
          <p:nvPr/>
        </p:nvSpPr>
        <p:spPr>
          <a:xfrm>
            <a:off x="15493630" y="40627678"/>
            <a:ext cx="2271466" cy="492443"/>
          </a:xfrm>
          <a:prstGeom prst="rect">
            <a:avLst/>
          </a:prstGeom>
          <a:noFill/>
        </p:spPr>
        <p:txBody>
          <a:bodyPr wrap="square" rtlCol="0">
            <a:spAutoFit/>
          </a:bodyPr>
          <a:lstStyle/>
          <a:p>
            <a:r>
              <a:rPr lang="en" altLang="ko-KR" sz="2600" baseline="30000" dirty="0">
                <a:solidFill>
                  <a:srgbClr val="000000"/>
                </a:solidFill>
                <a:effectLst/>
                <a:cs typeface="Calibri" panose="020F0502020204030204" pitchFamily="34" charset="0"/>
              </a:rPr>
              <a:t>a</a:t>
            </a:r>
            <a:r>
              <a:rPr lang="en" altLang="ko-KR" sz="2600" dirty="0">
                <a:solidFill>
                  <a:srgbClr val="000000"/>
                </a:solidFill>
                <a:effectLst/>
                <a:cs typeface="Calibri" panose="020F0502020204030204" pitchFamily="34" charset="0"/>
              </a:rPr>
              <a:t>K</a:t>
            </a:r>
            <a:r>
              <a:rPr lang="en-US" altLang="ko-KR" sz="2600" dirty="0">
                <a:solidFill>
                  <a:srgbClr val="000000"/>
                </a:solidFill>
                <a:cs typeface="Calibri" panose="020F0502020204030204" pitchFamily="34" charset="0"/>
              </a:rPr>
              <a:t>OREATECH</a:t>
            </a:r>
            <a:endParaRPr lang="en" altLang="ko-KR" sz="2600" dirty="0">
              <a:solidFill>
                <a:srgbClr val="000000"/>
              </a:solidFill>
              <a:effectLst/>
              <a:cs typeface="Calibri" panose="020F0502020204030204" pitchFamily="34" charset="0"/>
            </a:endParaRPr>
          </a:p>
        </p:txBody>
      </p:sp>
      <p:pic>
        <p:nvPicPr>
          <p:cNvPr id="1028" name="Picture 4">
            <a:extLst>
              <a:ext uri="{FF2B5EF4-FFF2-40B4-BE49-F238E27FC236}">
                <a16:creationId xmlns:a16="http://schemas.microsoft.com/office/drawing/2014/main" id="{E39A9E6B-E5D3-42F6-ACC2-C6490E3A5C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95104" y="486852"/>
            <a:ext cx="3981286" cy="1414716"/>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림 17">
            <a:extLst>
              <a:ext uri="{FF2B5EF4-FFF2-40B4-BE49-F238E27FC236}">
                <a16:creationId xmlns:a16="http://schemas.microsoft.com/office/drawing/2014/main" id="{2BBECD34-E582-4652-BAA1-24CA5052BE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05392" y="26721376"/>
            <a:ext cx="7238777" cy="7614711"/>
          </a:xfrm>
          <a:prstGeom prst="rect">
            <a:avLst/>
          </a:prstGeom>
        </p:spPr>
      </p:pic>
      <p:pic>
        <p:nvPicPr>
          <p:cNvPr id="66" name="그림 65">
            <a:extLst>
              <a:ext uri="{FF2B5EF4-FFF2-40B4-BE49-F238E27FC236}">
                <a16:creationId xmlns:a16="http://schemas.microsoft.com/office/drawing/2014/main" id="{C660A0D1-A176-42AC-831E-209E3DC9FA21}"/>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6653989" y="9460988"/>
            <a:ext cx="11693703" cy="6032701"/>
          </a:xfrm>
          <a:prstGeom prst="rect">
            <a:avLst/>
          </a:prstGeom>
        </p:spPr>
      </p:pic>
      <p:sp>
        <p:nvSpPr>
          <p:cNvPr id="10" name="TextBox 9">
            <a:extLst>
              <a:ext uri="{FF2B5EF4-FFF2-40B4-BE49-F238E27FC236}">
                <a16:creationId xmlns:a16="http://schemas.microsoft.com/office/drawing/2014/main" id="{5C18D4B6-A92E-447E-ABD0-F815250238E9}"/>
              </a:ext>
            </a:extLst>
          </p:cNvPr>
          <p:cNvSpPr txBox="1"/>
          <p:nvPr/>
        </p:nvSpPr>
        <p:spPr>
          <a:xfrm>
            <a:off x="16579264" y="34275301"/>
            <a:ext cx="12181735" cy="954107"/>
          </a:xfrm>
          <a:prstGeom prst="rect">
            <a:avLst/>
          </a:prstGeom>
          <a:noFill/>
        </p:spPr>
        <p:txBody>
          <a:bodyPr wrap="square" rtlCol="0">
            <a:spAutoFit/>
          </a:bodyPr>
          <a:lstStyle/>
          <a:p>
            <a:r>
              <a:rPr lang="en-US" altLang="ko-KR" sz="2800" b="1" dirty="0">
                <a:effectLst/>
                <a:ea typeface="바탕" panose="02030600000101010101" pitchFamily="18" charset="-127"/>
              </a:rPr>
              <a:t>Fig. 3. Benchmarks of </a:t>
            </a:r>
            <a:r>
              <a:rPr lang="en-US" altLang="ko-KR" sz="2800" b="1" dirty="0" err="1">
                <a:effectLst/>
                <a:ea typeface="바탕" panose="02030600000101010101" pitchFamily="18" charset="-127"/>
              </a:rPr>
              <a:t>AtomicGPT</a:t>
            </a:r>
            <a:r>
              <a:rPr lang="en-US" altLang="ko-KR" sz="2800" b="1" dirty="0">
                <a:effectLst/>
                <a:ea typeface="바탕" panose="02030600000101010101" pitchFamily="18" charset="-127"/>
              </a:rPr>
              <a:t>- GRPO RL and </a:t>
            </a:r>
            <a:r>
              <a:rPr lang="en-US" altLang="ko-KR" sz="2800" b="1" dirty="0" err="1">
                <a:effectLst/>
                <a:ea typeface="바탕" panose="02030600000101010101" pitchFamily="18" charset="-127"/>
              </a:rPr>
              <a:t>AtomicGPT</a:t>
            </a:r>
            <a:r>
              <a:rPr lang="en-US" altLang="ko-KR" sz="2800" b="1" dirty="0">
                <a:effectLst/>
                <a:ea typeface="바탕" panose="02030600000101010101" pitchFamily="18" charset="-127"/>
              </a:rPr>
              <a:t> with Math-500 (100 questions with Gemini-1.5 pro to evaluate the correct answers), Aqua-rat dataset</a:t>
            </a:r>
            <a:endParaRPr lang="ko-KR" altLang="en-US" sz="2800" b="1" dirty="0"/>
          </a:p>
        </p:txBody>
      </p:sp>
      <p:sp>
        <p:nvSpPr>
          <p:cNvPr id="78" name="직사각형 77">
            <a:extLst>
              <a:ext uri="{FF2B5EF4-FFF2-40B4-BE49-F238E27FC236}">
                <a16:creationId xmlns:a16="http://schemas.microsoft.com/office/drawing/2014/main" id="{DA18A35B-DCEF-492A-8E5B-6C73FD5A4A1A}"/>
              </a:ext>
            </a:extLst>
          </p:cNvPr>
          <p:cNvSpPr/>
          <p:nvPr/>
        </p:nvSpPr>
        <p:spPr>
          <a:xfrm>
            <a:off x="797022" y="22246363"/>
            <a:ext cx="13931883" cy="3850955"/>
          </a:xfrm>
          <a:prstGeom prst="rect">
            <a:avLst/>
          </a:prstGeom>
          <a:solidFill>
            <a:srgbClr val="DFD9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3500" b="1" dirty="0">
                <a:solidFill>
                  <a:schemeClr val="tx1"/>
                </a:solidFill>
                <a:ea typeface="KoPubWorldDotum Medium" pitchFamily="2" charset="-127"/>
                <a:cs typeface="Calibri" panose="020F0502020204030204" pitchFamily="34" charset="0"/>
              </a:rPr>
              <a:t>1)</a:t>
            </a:r>
            <a:r>
              <a:rPr lang="ko-KR" altLang="en-US" sz="3500" b="1" dirty="0">
                <a:solidFill>
                  <a:schemeClr val="tx1"/>
                </a:solidFill>
                <a:ea typeface="KoPubWorldDotum Medium" pitchFamily="2" charset="-127"/>
                <a:cs typeface="Calibri" panose="020F0502020204030204" pitchFamily="34" charset="0"/>
              </a:rPr>
              <a:t> </a:t>
            </a:r>
            <a:r>
              <a:rPr lang="en-US" altLang="ko-KR" sz="3500" b="1" dirty="0">
                <a:solidFill>
                  <a:schemeClr val="tx1"/>
                </a:solidFill>
                <a:ea typeface="KoPubWorldDotum Medium" pitchFamily="2" charset="-127"/>
                <a:cs typeface="Calibri" panose="020F0502020204030204" pitchFamily="34" charset="0"/>
              </a:rPr>
              <a:t>Training Model configuration and training dataset</a:t>
            </a:r>
          </a:p>
          <a:p>
            <a:pPr marL="571500" indent="-571500">
              <a:buFont typeface="Wingdings" panose="05000000000000000000" pitchFamily="2" charset="2"/>
              <a:buChar char="§"/>
            </a:pPr>
            <a:r>
              <a:rPr lang="en-US" altLang="ko-KR" sz="3200" b="1" dirty="0">
                <a:solidFill>
                  <a:schemeClr val="tx1"/>
                </a:solidFill>
              </a:rPr>
              <a:t>Base Model: gemma2-Korean-AtomicGPT-9B</a:t>
            </a:r>
            <a:r>
              <a:rPr lang="en-US" altLang="ko-KR" sz="3200" dirty="0">
                <a:solidFill>
                  <a:schemeClr val="tx1"/>
                </a:solidFill>
              </a:rPr>
              <a:t> </a:t>
            </a:r>
          </a:p>
          <a:p>
            <a:pPr marL="571500" indent="-571500">
              <a:buFont typeface="Wingdings" panose="05000000000000000000" pitchFamily="2" charset="2"/>
              <a:buChar char="§"/>
            </a:pPr>
            <a:r>
              <a:rPr lang="en-US" altLang="ko-KR" sz="3200" b="1" dirty="0">
                <a:solidFill>
                  <a:schemeClr val="tx1"/>
                </a:solidFill>
              </a:rPr>
              <a:t>Training Dataset:</a:t>
            </a:r>
            <a:r>
              <a:rPr lang="en-US" altLang="ko-KR" sz="3200" dirty="0">
                <a:solidFill>
                  <a:schemeClr val="tx1"/>
                </a:solidFill>
              </a:rPr>
              <a:t>  </a:t>
            </a:r>
            <a:r>
              <a:rPr lang="en-US" altLang="ko-KR" sz="3200" dirty="0" err="1">
                <a:solidFill>
                  <a:schemeClr val="tx1"/>
                </a:solidFill>
              </a:rPr>
              <a:t>openai</a:t>
            </a:r>
            <a:r>
              <a:rPr lang="en-US" altLang="ko-KR" sz="3200" dirty="0">
                <a:solidFill>
                  <a:schemeClr val="tx1"/>
                </a:solidFill>
              </a:rPr>
              <a:t>/gsm8k</a:t>
            </a:r>
          </a:p>
          <a:p>
            <a:pPr marL="571500" indent="-571500">
              <a:buFont typeface="Wingdings" panose="05000000000000000000" pitchFamily="2" charset="2"/>
              <a:buChar char="§"/>
            </a:pPr>
            <a:r>
              <a:rPr lang="en-US" altLang="ko-KR" sz="3200" b="1" dirty="0">
                <a:solidFill>
                  <a:schemeClr val="tx1"/>
                </a:solidFill>
              </a:rPr>
              <a:t>Training Process:</a:t>
            </a:r>
            <a:endParaRPr lang="en-US" altLang="ko-KR" sz="3200" dirty="0">
              <a:solidFill>
                <a:schemeClr val="tx1"/>
              </a:solidFill>
            </a:endParaRPr>
          </a:p>
          <a:p>
            <a:pPr marL="1472321" lvl="1" indent="-571500">
              <a:buFont typeface="Wingdings" panose="05000000000000000000" pitchFamily="2" charset="2"/>
              <a:buChar char="§"/>
            </a:pPr>
            <a:r>
              <a:rPr lang="en-US" altLang="ko-KR" sz="3200" dirty="0">
                <a:solidFill>
                  <a:schemeClr val="tx1"/>
                </a:solidFill>
              </a:rPr>
              <a:t>Stage 1: Reinforcement Learning (GRPO) with </a:t>
            </a:r>
            <a:r>
              <a:rPr lang="en-US" altLang="ko-KR" sz="3200" dirty="0" err="1">
                <a:solidFill>
                  <a:schemeClr val="tx1"/>
                </a:solidFill>
              </a:rPr>
              <a:t>LoRA</a:t>
            </a:r>
            <a:r>
              <a:rPr lang="en-US" altLang="ko-KR" sz="3200" dirty="0">
                <a:solidFill>
                  <a:schemeClr val="tx1"/>
                </a:solidFill>
              </a:rPr>
              <a:t> </a:t>
            </a:r>
            <a:r>
              <a:rPr lang="en-US" altLang="ko-KR" sz="3200" b="1" dirty="0">
                <a:solidFill>
                  <a:schemeClr val="tx1"/>
                </a:solidFill>
              </a:rPr>
              <a:t>(on a single A100 GPU)</a:t>
            </a:r>
          </a:p>
          <a:p>
            <a:pPr marL="571500" indent="-571500">
              <a:buFont typeface="Wingdings" panose="05000000000000000000" pitchFamily="2" charset="2"/>
              <a:buChar char="§"/>
            </a:pPr>
            <a:r>
              <a:rPr lang="en-US" altLang="ko-KR" sz="3200" b="1" dirty="0">
                <a:solidFill>
                  <a:schemeClr val="tx1"/>
                </a:solidFill>
              </a:rPr>
              <a:t>Technique:</a:t>
            </a:r>
            <a:r>
              <a:rPr lang="en-US" altLang="ko-KR" sz="3200" dirty="0">
                <a:solidFill>
                  <a:schemeClr val="tx1"/>
                </a:solidFill>
              </a:rPr>
              <a:t> Applied </a:t>
            </a:r>
            <a:r>
              <a:rPr lang="en" altLang="ko-KR" sz="3200" baseline="30000" dirty="0">
                <a:solidFill>
                  <a:schemeClr val="tx1"/>
                </a:solidFill>
                <a:cs typeface="Calibri" panose="020F0502020204030204" pitchFamily="34" charset="0"/>
              </a:rPr>
              <a:t>**</a:t>
            </a:r>
            <a:r>
              <a:rPr lang="en-US" altLang="ko-KR" sz="3200" dirty="0" err="1">
                <a:solidFill>
                  <a:schemeClr val="tx1"/>
                </a:solidFill>
              </a:rPr>
              <a:t>LoRA</a:t>
            </a:r>
            <a:r>
              <a:rPr lang="en-US" altLang="ko-KR" sz="3200" dirty="0">
                <a:solidFill>
                  <a:schemeClr val="tx1"/>
                </a:solidFill>
              </a:rPr>
              <a:t> and higher </a:t>
            </a:r>
            <a:r>
              <a:rPr lang="en-US" altLang="ko-KR" sz="3200" i="1" dirty="0" err="1">
                <a:solidFill>
                  <a:schemeClr val="tx1"/>
                </a:solidFill>
              </a:rPr>
              <a:t>max_sequence_length</a:t>
            </a:r>
            <a:r>
              <a:rPr lang="en-US" altLang="ko-KR" sz="3200" i="1" dirty="0">
                <a:solidFill>
                  <a:schemeClr val="tx1"/>
                </a:solidFill>
              </a:rPr>
              <a:t> </a:t>
            </a:r>
            <a:r>
              <a:rPr lang="en-US" altLang="ko-KR" sz="3200" dirty="0">
                <a:solidFill>
                  <a:schemeClr val="tx1"/>
                </a:solidFill>
              </a:rPr>
              <a:t>(to support  long </a:t>
            </a:r>
            <a:r>
              <a:rPr lang="en-US" altLang="ko-KR" sz="3200" dirty="0" err="1">
                <a:solidFill>
                  <a:schemeClr val="tx1"/>
                </a:solidFill>
              </a:rPr>
              <a:t>infernce</a:t>
            </a:r>
            <a:r>
              <a:rPr lang="en-US" altLang="ko-KR" sz="3200" dirty="0">
                <a:solidFill>
                  <a:schemeClr val="tx1"/>
                </a:solidFill>
              </a:rPr>
              <a:t>)</a:t>
            </a:r>
          </a:p>
          <a:p>
            <a:pPr algn="ctr"/>
            <a:endParaRPr lang="en-US" altLang="ko-KR" sz="3200" dirty="0">
              <a:solidFill>
                <a:schemeClr val="tx1"/>
              </a:solidFill>
            </a:endParaRPr>
          </a:p>
        </p:txBody>
      </p:sp>
      <p:sp>
        <p:nvSpPr>
          <p:cNvPr id="39" name="TextBox 38">
            <a:extLst>
              <a:ext uri="{FF2B5EF4-FFF2-40B4-BE49-F238E27FC236}">
                <a16:creationId xmlns:a16="http://schemas.microsoft.com/office/drawing/2014/main" id="{23B01B50-8126-4FAF-925C-897EE166787B}"/>
              </a:ext>
            </a:extLst>
          </p:cNvPr>
          <p:cNvSpPr txBox="1"/>
          <p:nvPr/>
        </p:nvSpPr>
        <p:spPr>
          <a:xfrm>
            <a:off x="843778" y="11289460"/>
            <a:ext cx="12796950" cy="707886"/>
          </a:xfrm>
          <a:prstGeom prst="rect">
            <a:avLst/>
          </a:prstGeom>
          <a:noFill/>
        </p:spPr>
        <p:txBody>
          <a:bodyPr wrap="square" rtlCol="0">
            <a:spAutoFit/>
          </a:bodyPr>
          <a:lstStyle/>
          <a:p>
            <a:r>
              <a:rPr lang="en-US" altLang="ko-KR" sz="4000" b="1" dirty="0"/>
              <a:t>1. Key Technical Methodologies</a:t>
            </a:r>
            <a:endParaRPr lang="ko-KR" altLang="en-US" sz="4000" b="1" dirty="0"/>
          </a:p>
        </p:txBody>
      </p:sp>
      <p:sp>
        <p:nvSpPr>
          <p:cNvPr id="51" name="TextBox 50">
            <a:extLst>
              <a:ext uri="{FF2B5EF4-FFF2-40B4-BE49-F238E27FC236}">
                <a16:creationId xmlns:a16="http://schemas.microsoft.com/office/drawing/2014/main" id="{01BA5856-80CA-48BA-9BD4-AA54A682E2F9}"/>
              </a:ext>
            </a:extLst>
          </p:cNvPr>
          <p:cNvSpPr txBox="1"/>
          <p:nvPr/>
        </p:nvSpPr>
        <p:spPr>
          <a:xfrm>
            <a:off x="929415" y="20651543"/>
            <a:ext cx="13829340" cy="954107"/>
          </a:xfrm>
          <a:prstGeom prst="rect">
            <a:avLst/>
          </a:prstGeom>
          <a:noFill/>
        </p:spPr>
        <p:txBody>
          <a:bodyPr wrap="square" rtlCol="0">
            <a:spAutoFit/>
          </a:bodyPr>
          <a:lstStyle/>
          <a:p>
            <a:r>
              <a:rPr lang="en-US" altLang="ko-KR" sz="2800" b="1" dirty="0"/>
              <a:t>Fig 1. GRPO Reinforcement Learning Process. (Source: Medium, https://pub.towardsai.net/grpo-and-deepseek-r1-zero-9e81f15c6ba2)</a:t>
            </a:r>
            <a:endParaRPr lang="ko-KR" altLang="en-US" sz="2800" b="1" dirty="0"/>
          </a:p>
        </p:txBody>
      </p:sp>
      <p:sp>
        <p:nvSpPr>
          <p:cNvPr id="52" name="TextBox 51">
            <a:extLst>
              <a:ext uri="{FF2B5EF4-FFF2-40B4-BE49-F238E27FC236}">
                <a16:creationId xmlns:a16="http://schemas.microsoft.com/office/drawing/2014/main" id="{AA695410-E571-4C14-8246-D4CBD93B1183}"/>
              </a:ext>
            </a:extLst>
          </p:cNvPr>
          <p:cNvSpPr txBox="1"/>
          <p:nvPr/>
        </p:nvSpPr>
        <p:spPr>
          <a:xfrm>
            <a:off x="14674645" y="20942709"/>
            <a:ext cx="914400" cy="914400"/>
          </a:xfrm>
          <a:prstGeom prst="rect">
            <a:avLst/>
          </a:prstGeom>
          <a:noFill/>
        </p:spPr>
        <p:txBody>
          <a:bodyPr wrap="square" rtlCol="0">
            <a:spAutoFit/>
          </a:bodyPr>
          <a:lstStyle/>
          <a:p>
            <a:endParaRPr lang="ko-KR" altLang="en-US" dirty="0"/>
          </a:p>
        </p:txBody>
      </p:sp>
      <p:sp>
        <p:nvSpPr>
          <p:cNvPr id="53" name="TextBox 52">
            <a:extLst>
              <a:ext uri="{FF2B5EF4-FFF2-40B4-BE49-F238E27FC236}">
                <a16:creationId xmlns:a16="http://schemas.microsoft.com/office/drawing/2014/main" id="{AA52C12C-986C-425C-BD83-6C8DAC034582}"/>
              </a:ext>
            </a:extLst>
          </p:cNvPr>
          <p:cNvSpPr txBox="1"/>
          <p:nvPr/>
        </p:nvSpPr>
        <p:spPr>
          <a:xfrm>
            <a:off x="15558929" y="16849570"/>
            <a:ext cx="13608840" cy="707886"/>
          </a:xfrm>
          <a:prstGeom prst="rect">
            <a:avLst/>
          </a:prstGeom>
          <a:noFill/>
        </p:spPr>
        <p:txBody>
          <a:bodyPr wrap="square" rtlCol="0">
            <a:spAutoFit/>
          </a:bodyPr>
          <a:lstStyle/>
          <a:p>
            <a:r>
              <a:rPr lang="en-US" altLang="ko-KR" sz="4000" b="1" dirty="0"/>
              <a:t>4.  Benchmark results </a:t>
            </a:r>
            <a:endParaRPr lang="ko-KR" altLang="en-US" sz="4000" b="1" dirty="0"/>
          </a:p>
        </p:txBody>
      </p:sp>
      <p:graphicFrame>
        <p:nvGraphicFramePr>
          <p:cNvPr id="59" name="표 63">
            <a:extLst>
              <a:ext uri="{FF2B5EF4-FFF2-40B4-BE49-F238E27FC236}">
                <a16:creationId xmlns:a16="http://schemas.microsoft.com/office/drawing/2014/main" id="{385EF7AD-EEAE-494B-B216-6492A78A1FDC}"/>
              </a:ext>
            </a:extLst>
          </p:cNvPr>
          <p:cNvGraphicFramePr>
            <a:graphicFrameLocks noGrp="1"/>
          </p:cNvGraphicFramePr>
          <p:nvPr>
            <p:extLst>
              <p:ext uri="{D42A27DB-BD31-4B8C-83A1-F6EECF244321}">
                <p14:modId xmlns:p14="http://schemas.microsoft.com/office/powerpoint/2010/main" val="3719388007"/>
              </p:ext>
            </p:extLst>
          </p:nvPr>
        </p:nvGraphicFramePr>
        <p:xfrm>
          <a:off x="16549800" y="21607947"/>
          <a:ext cx="11664534" cy="3931920"/>
        </p:xfrm>
        <a:graphic>
          <a:graphicData uri="http://schemas.openxmlformats.org/drawingml/2006/table">
            <a:tbl>
              <a:tblPr firstRow="1" bandRow="1">
                <a:tableStyleId>{5C22544A-7EE6-4342-B048-85BDC9FD1C3A}</a:tableStyleId>
              </a:tblPr>
              <a:tblGrid>
                <a:gridCol w="3888178">
                  <a:extLst>
                    <a:ext uri="{9D8B030D-6E8A-4147-A177-3AD203B41FA5}">
                      <a16:colId xmlns:a16="http://schemas.microsoft.com/office/drawing/2014/main" val="936067600"/>
                    </a:ext>
                  </a:extLst>
                </a:gridCol>
                <a:gridCol w="3888178">
                  <a:extLst>
                    <a:ext uri="{9D8B030D-6E8A-4147-A177-3AD203B41FA5}">
                      <a16:colId xmlns:a16="http://schemas.microsoft.com/office/drawing/2014/main" val="3177966850"/>
                    </a:ext>
                  </a:extLst>
                </a:gridCol>
                <a:gridCol w="3888178">
                  <a:extLst>
                    <a:ext uri="{9D8B030D-6E8A-4147-A177-3AD203B41FA5}">
                      <a16:colId xmlns:a16="http://schemas.microsoft.com/office/drawing/2014/main" val="1989517860"/>
                    </a:ext>
                  </a:extLst>
                </a:gridCol>
              </a:tblGrid>
              <a:tr h="1228661">
                <a:tc>
                  <a:txBody>
                    <a:bodyPr/>
                    <a:lstStyle/>
                    <a:p>
                      <a:pPr algn="ctr" latinLnBrk="1"/>
                      <a:endParaRPr lang="ko-KR" altLang="en-US" sz="4000"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4000" b="1" kern="1200" dirty="0" err="1">
                          <a:solidFill>
                            <a:schemeClr val="tx1"/>
                          </a:solidFill>
                          <a:effectLst/>
                          <a:latin typeface="+mn-lt"/>
                          <a:ea typeface="+mn-ea"/>
                          <a:cs typeface="+mn-cs"/>
                        </a:rPr>
                        <a:t>AtomicGPT</a:t>
                      </a:r>
                      <a:r>
                        <a:rPr lang="en-US" altLang="ko-KR" sz="4000" b="1" kern="1200" dirty="0">
                          <a:solidFill>
                            <a:schemeClr val="tx1"/>
                          </a:solidFill>
                          <a:effectLst/>
                          <a:latin typeface="+mn-lt"/>
                          <a:ea typeface="+mn-ea"/>
                          <a:cs typeface="+mn-cs"/>
                        </a:rPr>
                        <a:t>-GRPO RL</a:t>
                      </a:r>
                      <a:endParaRPr lang="ko-KR" altLang="en-US" sz="40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4000" b="1" kern="1200" dirty="0" err="1">
                          <a:solidFill>
                            <a:schemeClr val="tx1"/>
                          </a:solidFill>
                          <a:effectLst/>
                          <a:latin typeface="+mn-lt"/>
                          <a:ea typeface="+mn-ea"/>
                          <a:cs typeface="+mn-cs"/>
                        </a:rPr>
                        <a:t>AtomicGPT</a:t>
                      </a:r>
                      <a:endParaRPr lang="ko-KR" altLang="en-US" sz="40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3597197"/>
                  </a:ext>
                </a:extLst>
              </a:tr>
              <a:tr h="1228661">
                <a:tc>
                  <a:txBody>
                    <a:bodyPr/>
                    <a:lstStyle/>
                    <a:p>
                      <a:pPr algn="ctr"/>
                      <a:r>
                        <a:rPr lang="en-US" altLang="ko-KR" sz="4000" kern="1200" dirty="0">
                          <a:solidFill>
                            <a:schemeClr val="dk1"/>
                          </a:solidFill>
                          <a:effectLst/>
                          <a:latin typeface="+mn-lt"/>
                          <a:ea typeface="+mn-ea"/>
                          <a:cs typeface="+mn-cs"/>
                        </a:rPr>
                        <a:t>Math-500</a:t>
                      </a:r>
                      <a:endParaRPr lang="ko-KR" altLang="ko-KR" sz="4000" kern="1200" dirty="0">
                        <a:solidFill>
                          <a:schemeClr val="dk1"/>
                        </a:solidFill>
                        <a:effectLst/>
                        <a:latin typeface="+mn-lt"/>
                        <a:ea typeface="+mn-ea"/>
                        <a:cs typeface="+mn-cs"/>
                      </a:endParaRPr>
                    </a:p>
                    <a:p>
                      <a:pPr algn="ctr"/>
                      <a:r>
                        <a:rPr lang="en-US" altLang="ko-KR" sz="4000" kern="1200" dirty="0">
                          <a:solidFill>
                            <a:schemeClr val="dk1"/>
                          </a:solidFill>
                          <a:effectLst/>
                          <a:latin typeface="+mn-lt"/>
                          <a:ea typeface="+mn-ea"/>
                          <a:cs typeface="+mn-cs"/>
                        </a:rPr>
                        <a:t>(pass@1)</a:t>
                      </a:r>
                      <a:endParaRPr lang="ko-KR" altLang="en-US" sz="4000"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4000" dirty="0">
                          <a:solidFill>
                            <a:srgbClr val="C00000"/>
                          </a:solidFill>
                          <a:latin typeface="+mn-lt"/>
                        </a:rPr>
                        <a:t>47</a:t>
                      </a:r>
                      <a:endParaRPr lang="ko-KR" altLang="en-US" sz="4000" dirty="0">
                        <a:solidFill>
                          <a:srgbClr val="C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4000" dirty="0">
                          <a:latin typeface="+mn-lt"/>
                        </a:rPr>
                        <a:t>41</a:t>
                      </a:r>
                      <a:endParaRPr lang="ko-KR" altLang="en-US" sz="40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7206367"/>
                  </a:ext>
                </a:extLst>
              </a:tr>
              <a:tr h="1228661">
                <a:tc>
                  <a:txBody>
                    <a:bodyPr/>
                    <a:lstStyle/>
                    <a:p>
                      <a:pPr algn="ctr"/>
                      <a:r>
                        <a:rPr lang="en-US" altLang="ko-KR" sz="4000" kern="1200" dirty="0">
                          <a:solidFill>
                            <a:schemeClr val="dk1"/>
                          </a:solidFill>
                          <a:effectLst/>
                          <a:latin typeface="+mn-lt"/>
                          <a:ea typeface="+mn-ea"/>
                          <a:cs typeface="+mn-cs"/>
                        </a:rPr>
                        <a:t>Aqua-rat</a:t>
                      </a:r>
                      <a:endParaRPr lang="ko-KR" altLang="ko-KR" sz="4000" kern="1200" dirty="0">
                        <a:solidFill>
                          <a:schemeClr val="dk1"/>
                        </a:solidFill>
                        <a:effectLst/>
                        <a:latin typeface="+mn-lt"/>
                        <a:ea typeface="+mn-ea"/>
                        <a:cs typeface="+mn-cs"/>
                      </a:endParaRPr>
                    </a:p>
                    <a:p>
                      <a:pPr algn="ctr"/>
                      <a:r>
                        <a:rPr lang="en-US" altLang="ko-KR" sz="4000" kern="1200" dirty="0">
                          <a:solidFill>
                            <a:schemeClr val="dk1"/>
                          </a:solidFill>
                          <a:effectLst/>
                          <a:latin typeface="+mn-lt"/>
                          <a:ea typeface="+mn-ea"/>
                          <a:cs typeface="+mn-cs"/>
                        </a:rPr>
                        <a:t>(pass@1)</a:t>
                      </a:r>
                      <a:endParaRPr lang="ko-KR" altLang="en-US" sz="4000" dirty="0">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4000" dirty="0">
                          <a:solidFill>
                            <a:srgbClr val="C00000"/>
                          </a:solidFill>
                          <a:latin typeface="+mn-lt"/>
                        </a:rPr>
                        <a:t>53.96</a:t>
                      </a:r>
                      <a:endParaRPr lang="ko-KR" altLang="en-US" sz="4000" dirty="0">
                        <a:solidFill>
                          <a:srgbClr val="C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4000" dirty="0">
                          <a:latin typeface="+mn-lt"/>
                        </a:rPr>
                        <a:t>51.5</a:t>
                      </a:r>
                      <a:endParaRPr lang="ko-KR" altLang="en-US" sz="40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0224964"/>
                  </a:ext>
                </a:extLst>
              </a:tr>
            </a:tbl>
          </a:graphicData>
        </a:graphic>
      </p:graphicFrame>
      <p:sp>
        <p:nvSpPr>
          <p:cNvPr id="75" name="TextBox 74">
            <a:extLst>
              <a:ext uri="{FF2B5EF4-FFF2-40B4-BE49-F238E27FC236}">
                <a16:creationId xmlns:a16="http://schemas.microsoft.com/office/drawing/2014/main" id="{218F6DDB-EEB0-4F3C-8186-5893BD36E43A}"/>
              </a:ext>
            </a:extLst>
          </p:cNvPr>
          <p:cNvSpPr txBox="1"/>
          <p:nvPr/>
        </p:nvSpPr>
        <p:spPr>
          <a:xfrm>
            <a:off x="15780351" y="25704813"/>
            <a:ext cx="12875641" cy="1499962"/>
          </a:xfrm>
          <a:prstGeom prst="rect">
            <a:avLst/>
          </a:prstGeom>
          <a:noFill/>
        </p:spPr>
        <p:txBody>
          <a:bodyPr wrap="square" rtlCol="0">
            <a:spAutoFit/>
          </a:bodyPr>
          <a:lstStyle/>
          <a:p>
            <a:r>
              <a:rPr lang="en-US" altLang="ko-KR" sz="2800" b="1" dirty="0">
                <a:effectLst/>
                <a:ea typeface="바탕" panose="02030600000101010101" pitchFamily="18" charset="-127"/>
              </a:rPr>
              <a:t>Table </a:t>
            </a:r>
            <a:r>
              <a:rPr lang="en-US" altLang="ko-KR" sz="2800" b="1" dirty="0">
                <a:ea typeface="맑은 고딕" panose="020B0503020000020004" pitchFamily="50" charset="-127"/>
              </a:rPr>
              <a:t>Ⅱ </a:t>
            </a:r>
            <a:r>
              <a:rPr lang="en-US" altLang="ko-KR" sz="2800" b="1" dirty="0">
                <a:effectLst/>
                <a:ea typeface="바탕" panose="02030600000101010101" pitchFamily="18" charset="-127"/>
              </a:rPr>
              <a:t>: </a:t>
            </a:r>
            <a:r>
              <a:rPr lang="en-US" altLang="ko-KR" sz="2800" b="1" dirty="0" err="1">
                <a:effectLst/>
                <a:ea typeface="바탕" panose="02030600000101010101" pitchFamily="18" charset="-127"/>
              </a:rPr>
              <a:t>AtomicGPT</a:t>
            </a:r>
            <a:r>
              <a:rPr lang="en-US" altLang="ko-KR" sz="2800" b="1" dirty="0">
                <a:effectLst/>
                <a:ea typeface="바탕" panose="02030600000101010101" pitchFamily="18" charset="-127"/>
              </a:rPr>
              <a:t>-GRPO RL, </a:t>
            </a:r>
            <a:r>
              <a:rPr lang="en-US" altLang="ko-KR" sz="2800" b="1" dirty="0" err="1">
                <a:effectLst/>
                <a:ea typeface="바탕" panose="02030600000101010101" pitchFamily="18" charset="-127"/>
              </a:rPr>
              <a:t>AtomicGPT</a:t>
            </a:r>
            <a:r>
              <a:rPr lang="en-US" altLang="ko-KR" sz="2800" b="1" dirty="0">
                <a:effectLst/>
                <a:ea typeface="바탕" panose="02030600000101010101" pitchFamily="18" charset="-127"/>
              </a:rPr>
              <a:t> benchmarks performed with Math-500 and Aqua-rat as evaluation datasets utilizing the pass@1 metric.</a:t>
            </a:r>
            <a:endParaRPr lang="ko-KR" altLang="ko-KR" sz="2800" b="1" dirty="0">
              <a:effectLst/>
              <a:ea typeface="MS Mincho" panose="02020609040205080304" pitchFamily="49" charset="-128"/>
            </a:endParaRPr>
          </a:p>
          <a:p>
            <a:endParaRPr lang="ko-KR" altLang="en-US" b="1" dirty="0"/>
          </a:p>
        </p:txBody>
      </p:sp>
      <p:sp>
        <p:nvSpPr>
          <p:cNvPr id="70" name="직사각형 69">
            <a:extLst>
              <a:ext uri="{FF2B5EF4-FFF2-40B4-BE49-F238E27FC236}">
                <a16:creationId xmlns:a16="http://schemas.microsoft.com/office/drawing/2014/main" id="{D3608F9A-F331-433B-A037-68EA123EC822}"/>
              </a:ext>
            </a:extLst>
          </p:cNvPr>
          <p:cNvSpPr/>
          <p:nvPr/>
        </p:nvSpPr>
        <p:spPr>
          <a:xfrm>
            <a:off x="769792" y="26763196"/>
            <a:ext cx="13931883" cy="5600320"/>
          </a:xfrm>
          <a:prstGeom prst="rect">
            <a:avLst/>
          </a:prstGeom>
          <a:solidFill>
            <a:srgbClr val="DFD9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3500" b="1" dirty="0">
                <a:solidFill>
                  <a:schemeClr val="tx1"/>
                </a:solidFill>
                <a:ea typeface="KoPubWorldDotum Medium" pitchFamily="2" charset="-127"/>
                <a:cs typeface="Calibri" panose="020F0502020204030204" pitchFamily="34" charset="0"/>
              </a:rPr>
              <a:t>2) Design Reward functions</a:t>
            </a:r>
          </a:p>
          <a:p>
            <a:r>
              <a:rPr lang="en-US" altLang="ko-KR" sz="3500" b="1" dirty="0">
                <a:solidFill>
                  <a:schemeClr val="tx1"/>
                </a:solidFill>
              </a:rPr>
              <a:t>Need for Reward Functions :</a:t>
            </a:r>
            <a:endParaRPr lang="en-US" altLang="ko-KR" sz="3500" b="1" dirty="0">
              <a:solidFill>
                <a:schemeClr val="tx1"/>
              </a:solidFill>
              <a:ea typeface="KoPubWorldDotum Medium" pitchFamily="2" charset="-127"/>
              <a:cs typeface="Calibri" panose="020F0502020204030204" pitchFamily="34" charset="0"/>
            </a:endParaRPr>
          </a:p>
          <a:p>
            <a:pPr marL="457200" indent="-457200">
              <a:buFont typeface="Arial" panose="020B0604020202020204" pitchFamily="34" charset="0"/>
              <a:buChar char="•"/>
            </a:pPr>
            <a:r>
              <a:rPr lang="en-US" altLang="ko-KR" sz="2800" dirty="0">
                <a:solidFill>
                  <a:schemeClr val="tx1"/>
                </a:solidFill>
              </a:rPr>
              <a:t>Evaluate model behavior and set the learning direction.</a:t>
            </a:r>
            <a:endParaRPr lang="en-US" altLang="ko-KR" sz="2800" b="1" dirty="0">
              <a:solidFill>
                <a:schemeClr val="tx1"/>
              </a:solidFill>
              <a:ea typeface="KoPubWorldDotum Medium" pitchFamily="2" charset="-127"/>
              <a:cs typeface="Calibri" panose="020F0502020204030204" pitchFamily="34" charset="0"/>
            </a:endParaRPr>
          </a:p>
          <a:p>
            <a:pPr marL="457200" indent="-457200">
              <a:buFont typeface="Arial" panose="020B0604020202020204" pitchFamily="34" charset="0"/>
              <a:buChar char="•"/>
            </a:pPr>
            <a:r>
              <a:rPr lang="en-US" altLang="ko-KR" sz="2800" dirty="0">
                <a:solidFill>
                  <a:schemeClr val="tx1"/>
                </a:solidFill>
              </a:rPr>
              <a:t>Optimize the model's internal parameters by first calculating an **</a:t>
            </a:r>
            <a:r>
              <a:rPr lang="en-US" altLang="ko-KR" sz="2800" b="1" dirty="0">
                <a:solidFill>
                  <a:schemeClr val="tx1"/>
                </a:solidFill>
              </a:rPr>
              <a:t>advantage</a:t>
            </a:r>
            <a:r>
              <a:rPr lang="en-US" altLang="ko-KR" sz="2800" dirty="0">
                <a:solidFill>
                  <a:schemeClr val="tx1"/>
                </a:solidFill>
              </a:rPr>
              <a:t> from this evaluation (reward), and then using this advantage to guide the optimization..</a:t>
            </a:r>
            <a:endParaRPr lang="en-US" altLang="ko-KR" sz="2800" b="1" dirty="0">
              <a:solidFill>
                <a:schemeClr val="tx1"/>
              </a:solidFill>
              <a:ea typeface="KoPubWorldDotum Medium" pitchFamily="2" charset="-127"/>
              <a:cs typeface="Calibri" panose="020F0502020204030204" pitchFamily="34" charset="0"/>
            </a:endParaRPr>
          </a:p>
          <a:p>
            <a:pPr marL="457200" indent="-457200">
              <a:buFont typeface="Arial" panose="020B0604020202020204" pitchFamily="34" charset="0"/>
              <a:buChar char="•"/>
            </a:pPr>
            <a:r>
              <a:rPr lang="en-US" altLang="ko-KR" sz="2800" dirty="0">
                <a:solidFill>
                  <a:schemeClr val="tx1"/>
                </a:solidFill>
              </a:rPr>
              <a:t>Optimized parameters define the model's specific role and behavior.</a:t>
            </a:r>
            <a:endParaRPr lang="en-US" altLang="ko-KR" sz="2800" b="1" dirty="0">
              <a:solidFill>
                <a:schemeClr val="tx1"/>
              </a:solidFill>
              <a:ea typeface="KoPubWorldDotum Medium" pitchFamily="2" charset="-127"/>
              <a:cs typeface="Calibri" panose="020F0502020204030204" pitchFamily="34" charset="0"/>
            </a:endParaRPr>
          </a:p>
          <a:p>
            <a:r>
              <a:rPr lang="en-US" altLang="ko-KR" sz="3500" b="1" dirty="0">
                <a:solidFill>
                  <a:schemeClr val="tx1"/>
                </a:solidFill>
              </a:rPr>
              <a:t>Types of designed reward functions :</a:t>
            </a:r>
            <a:endParaRPr lang="en-US" altLang="ko-KR" sz="3500" b="1" dirty="0">
              <a:solidFill>
                <a:schemeClr val="tx1"/>
              </a:solidFill>
              <a:ea typeface="KoPubWorldDotum Medium" pitchFamily="2" charset="-127"/>
              <a:cs typeface="Calibri" panose="020F0502020204030204" pitchFamily="34" charset="0"/>
            </a:endParaRPr>
          </a:p>
          <a:p>
            <a:pPr marL="514350" indent="-514350">
              <a:buFont typeface="+mj-lt"/>
              <a:buAutoNum type="arabicPeriod"/>
            </a:pPr>
            <a:r>
              <a:rPr lang="en-US" altLang="ko-KR" sz="2800" dirty="0" err="1">
                <a:solidFill>
                  <a:schemeClr val="tx1"/>
                </a:solidFill>
                <a:ea typeface="KoPubWorldDotum Medium" pitchFamily="2" charset="-127"/>
                <a:cs typeface="Calibri" panose="020F0502020204030204" pitchFamily="34" charset="0"/>
              </a:rPr>
              <a:t>Correctness_reward</a:t>
            </a:r>
            <a:r>
              <a:rPr lang="en-US" altLang="ko-KR" sz="2800" dirty="0">
                <a:solidFill>
                  <a:schemeClr val="tx1"/>
                </a:solidFill>
                <a:ea typeface="KoPubWorldDotum Medium" pitchFamily="2" charset="-127"/>
                <a:cs typeface="Calibri" panose="020F0502020204030204" pitchFamily="34" charset="0"/>
              </a:rPr>
              <a:t> _</a:t>
            </a:r>
            <a:r>
              <a:rPr lang="en-US" altLang="ko-KR" sz="2800" dirty="0" err="1">
                <a:solidFill>
                  <a:schemeClr val="tx1"/>
                </a:solidFill>
                <a:ea typeface="KoPubWorldDotum Medium" pitchFamily="2" charset="-127"/>
                <a:cs typeface="Calibri" panose="020F0502020204030204" pitchFamily="34" charset="0"/>
              </a:rPr>
              <a:t>func</a:t>
            </a:r>
            <a:r>
              <a:rPr lang="en-US" altLang="ko-KR" sz="2800" dirty="0">
                <a:solidFill>
                  <a:schemeClr val="tx1"/>
                </a:solidFill>
                <a:ea typeface="KoPubWorldDotum Medium" pitchFamily="2" charset="-127"/>
                <a:cs typeface="Calibri" panose="020F0502020204030204" pitchFamily="34" charset="0"/>
              </a:rPr>
              <a:t> : Evaluates the accuracy of the final answer.</a:t>
            </a:r>
          </a:p>
          <a:p>
            <a:pPr marL="514350" indent="-514350">
              <a:buFont typeface="+mj-lt"/>
              <a:buAutoNum type="arabicPeriod"/>
            </a:pPr>
            <a:r>
              <a:rPr lang="en-US" altLang="ko-KR" sz="2800" dirty="0" err="1">
                <a:solidFill>
                  <a:schemeClr val="tx1"/>
                </a:solidFill>
                <a:ea typeface="KoPubWorldDotum Medium" pitchFamily="2" charset="-127"/>
                <a:cs typeface="Calibri" panose="020F0502020204030204" pitchFamily="34" charset="0"/>
              </a:rPr>
              <a:t>Int_reward_func</a:t>
            </a:r>
            <a:r>
              <a:rPr lang="en-US" altLang="ko-KR" sz="2800" dirty="0">
                <a:solidFill>
                  <a:schemeClr val="tx1"/>
                </a:solidFill>
                <a:ea typeface="KoPubWorldDotum Medium" pitchFamily="2" charset="-127"/>
                <a:cs typeface="Calibri" panose="020F0502020204030204" pitchFamily="34" charset="0"/>
              </a:rPr>
              <a:t> : Checks if the answer is a clean integer.</a:t>
            </a:r>
          </a:p>
          <a:p>
            <a:pPr marL="514350" indent="-514350">
              <a:buFont typeface="+mj-lt"/>
              <a:buAutoNum type="arabicPeriod"/>
            </a:pPr>
            <a:r>
              <a:rPr lang="en-US" altLang="ko-KR" sz="2800" dirty="0">
                <a:solidFill>
                  <a:schemeClr val="tx1"/>
                </a:solidFill>
                <a:ea typeface="KoPubWorldDotum Medium" pitchFamily="2" charset="-127"/>
                <a:cs typeface="Calibri" panose="020F0502020204030204" pitchFamily="34" charset="0"/>
              </a:rPr>
              <a:t>Soft _</a:t>
            </a:r>
            <a:r>
              <a:rPr lang="en-US" altLang="ko-KR" sz="2800" dirty="0" err="1">
                <a:solidFill>
                  <a:schemeClr val="tx1"/>
                </a:solidFill>
                <a:ea typeface="KoPubWorldDotum Medium" pitchFamily="2" charset="-127"/>
                <a:cs typeface="Calibri" panose="020F0502020204030204" pitchFamily="34" charset="0"/>
              </a:rPr>
              <a:t>format_func</a:t>
            </a:r>
            <a:r>
              <a:rPr lang="en-US" altLang="ko-KR" sz="2800" dirty="0">
                <a:solidFill>
                  <a:schemeClr val="tx1"/>
                </a:solidFill>
                <a:ea typeface="KoPubWorldDotum Medium" pitchFamily="2" charset="-127"/>
                <a:cs typeface="Calibri" panose="020F0502020204030204" pitchFamily="34" charset="0"/>
              </a:rPr>
              <a:t> : Rewards perfect adherence to required</a:t>
            </a:r>
          </a:p>
          <a:p>
            <a:pPr marL="514350" indent="-514350">
              <a:buFont typeface="+mj-lt"/>
              <a:buAutoNum type="arabicPeriod"/>
            </a:pPr>
            <a:r>
              <a:rPr lang="en-US" altLang="ko-KR" sz="2800" dirty="0" err="1">
                <a:solidFill>
                  <a:schemeClr val="tx1"/>
                </a:solidFill>
                <a:ea typeface="KoPubWorldDotum Medium" pitchFamily="2" charset="-127"/>
                <a:cs typeface="Calibri" panose="020F0502020204030204" pitchFamily="34" charset="0"/>
              </a:rPr>
              <a:t>Strict_format_func</a:t>
            </a:r>
            <a:r>
              <a:rPr lang="en-US" altLang="ko-KR" sz="2800" dirty="0">
                <a:solidFill>
                  <a:schemeClr val="tx1"/>
                </a:solidFill>
                <a:ea typeface="KoPubWorldDotum Medium" pitchFamily="2" charset="-127"/>
                <a:cs typeface="Calibri" panose="020F0502020204030204" pitchFamily="34" charset="0"/>
              </a:rPr>
              <a:t> : Rewards general adherence to format-thing</a:t>
            </a:r>
          </a:p>
          <a:p>
            <a:pPr marL="514350" indent="-514350">
              <a:buFont typeface="+mj-lt"/>
              <a:buAutoNum type="arabicPeriod"/>
            </a:pPr>
            <a:r>
              <a:rPr lang="en-US" altLang="ko-KR" sz="2800" dirty="0">
                <a:solidFill>
                  <a:schemeClr val="tx1"/>
                </a:solidFill>
                <a:ea typeface="KoPubWorldDotum Medium" pitchFamily="2" charset="-127"/>
                <a:cs typeface="Calibri" panose="020F0502020204030204" pitchFamily="34" charset="0"/>
              </a:rPr>
              <a:t>Count </a:t>
            </a:r>
            <a:r>
              <a:rPr lang="en-US" altLang="ko-KR" sz="2800" dirty="0" err="1">
                <a:solidFill>
                  <a:schemeClr val="tx1"/>
                </a:solidFill>
                <a:ea typeface="KoPubWorldDotum Medium" pitchFamily="2" charset="-127"/>
                <a:cs typeface="Calibri" panose="020F0502020204030204" pitchFamily="34" charset="0"/>
              </a:rPr>
              <a:t>xml_func</a:t>
            </a:r>
            <a:r>
              <a:rPr lang="en-US" altLang="ko-KR" sz="2800" dirty="0">
                <a:solidFill>
                  <a:schemeClr val="tx1"/>
                </a:solidFill>
                <a:ea typeface="KoPubWorldDotum Medium" pitchFamily="2" charset="-127"/>
                <a:cs typeface="Calibri" panose="020F0502020204030204" pitchFamily="34" charset="0"/>
              </a:rPr>
              <a:t> : Assesses appropriate use and quantity of XML tags.</a:t>
            </a:r>
          </a:p>
          <a:p>
            <a:endParaRPr lang="en-US" altLang="ko-KR" sz="2800" dirty="0">
              <a:solidFill>
                <a:schemeClr val="tx1"/>
              </a:solidFill>
            </a:endParaRPr>
          </a:p>
        </p:txBody>
      </p:sp>
      <p:pic>
        <p:nvPicPr>
          <p:cNvPr id="12" name="그림 11">
            <a:extLst>
              <a:ext uri="{FF2B5EF4-FFF2-40B4-BE49-F238E27FC236}">
                <a16:creationId xmlns:a16="http://schemas.microsoft.com/office/drawing/2014/main" id="{69E1B523-FABF-49CC-8D48-3496C9CEA545}"/>
              </a:ext>
            </a:extLst>
          </p:cNvPr>
          <p:cNvPicPr>
            <a:picLocks noChangeAspect="1"/>
          </p:cNvPicPr>
          <p:nvPr/>
        </p:nvPicPr>
        <p:blipFill>
          <a:blip r:embed="rId13"/>
          <a:stretch>
            <a:fillRect/>
          </a:stretch>
        </p:blipFill>
        <p:spPr>
          <a:xfrm>
            <a:off x="1607078" y="15625487"/>
            <a:ext cx="12327070" cy="5067273"/>
          </a:xfrm>
          <a:prstGeom prst="rect">
            <a:avLst/>
          </a:prstGeom>
        </p:spPr>
      </p:pic>
      <p:sp>
        <p:nvSpPr>
          <p:cNvPr id="73" name="직사각형 72">
            <a:extLst>
              <a:ext uri="{FF2B5EF4-FFF2-40B4-BE49-F238E27FC236}">
                <a16:creationId xmlns:a16="http://schemas.microsoft.com/office/drawing/2014/main" id="{1F1E2F63-1442-4C8F-9D72-E527D7B12368}"/>
              </a:ext>
            </a:extLst>
          </p:cNvPr>
          <p:cNvSpPr/>
          <p:nvPr/>
        </p:nvSpPr>
        <p:spPr>
          <a:xfrm>
            <a:off x="850030" y="12012850"/>
            <a:ext cx="13931883" cy="3957352"/>
          </a:xfrm>
          <a:prstGeom prst="rect">
            <a:avLst/>
          </a:prstGeom>
          <a:solidFill>
            <a:srgbClr val="DFD9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3200" b="1" dirty="0">
                <a:solidFill>
                  <a:schemeClr val="tx1"/>
                </a:solidFill>
              </a:rPr>
              <a:t>Enhancing AI Math Reasoning with Advanced Techniques:</a:t>
            </a:r>
            <a:endParaRPr lang="en-US" altLang="ko-KR" sz="3200" dirty="0">
              <a:solidFill>
                <a:schemeClr val="tx1"/>
              </a:solidFill>
            </a:endParaRPr>
          </a:p>
          <a:p>
            <a:pPr marL="571500" indent="-571500">
              <a:buFont typeface="Arial" panose="020B0604020202020204" pitchFamily="34" charset="0"/>
              <a:buChar char="•"/>
            </a:pPr>
            <a:r>
              <a:rPr lang="en-US" altLang="ko-KR" sz="3200" b="1" dirty="0">
                <a:solidFill>
                  <a:schemeClr val="tx1"/>
                </a:solidFill>
              </a:rPr>
              <a:t>Reinforcement Learning (RL):</a:t>
            </a:r>
            <a:r>
              <a:rPr lang="en-US" altLang="ko-KR" sz="3200" dirty="0">
                <a:solidFill>
                  <a:schemeClr val="tx1"/>
                </a:solidFill>
              </a:rPr>
              <a:t> The AI learns by trial and error, guided by rewards for good performance.</a:t>
            </a:r>
          </a:p>
          <a:p>
            <a:pPr marL="571500" indent="-571500">
              <a:buFont typeface="Arial" panose="020B0604020202020204" pitchFamily="34" charset="0"/>
              <a:buChar char="•"/>
            </a:pPr>
            <a:r>
              <a:rPr lang="en-US" altLang="ko-KR" sz="3200" b="1" dirty="0">
                <a:solidFill>
                  <a:schemeClr val="tx1"/>
                </a:solidFill>
              </a:rPr>
              <a:t>GRPO (Group Relative Policy Optimization):</a:t>
            </a:r>
            <a:r>
              <a:rPr lang="en-US" altLang="ko-KR" sz="3200" dirty="0">
                <a:solidFill>
                  <a:schemeClr val="tx1"/>
                </a:solidFill>
              </a:rPr>
              <a:t> An efficient RL method where the AI generates multiple responses and learns by comparing them within the group to identify better solutions.</a:t>
            </a:r>
          </a:p>
          <a:p>
            <a:pPr marL="571500" indent="-571500">
              <a:buFont typeface="Arial" panose="020B0604020202020204" pitchFamily="34" charset="0"/>
              <a:buChar char="•"/>
            </a:pPr>
            <a:r>
              <a:rPr lang="en-US" altLang="ko-KR" sz="3200" b="1" dirty="0" err="1">
                <a:solidFill>
                  <a:schemeClr val="tx1"/>
                </a:solidFill>
              </a:rPr>
              <a:t>LoRA</a:t>
            </a:r>
            <a:r>
              <a:rPr lang="en-US" altLang="ko-KR" sz="3200" b="1" dirty="0">
                <a:solidFill>
                  <a:schemeClr val="tx1"/>
                </a:solidFill>
              </a:rPr>
              <a:t> (Low-Rank Adaptation):</a:t>
            </a:r>
            <a:r>
              <a:rPr lang="en-US" altLang="ko-KR" sz="3200" dirty="0">
                <a:solidFill>
                  <a:schemeClr val="tx1"/>
                </a:solidFill>
              </a:rPr>
              <a:t> A resource-saving technique used with GRPO to effectively fine-tune large AI models.</a:t>
            </a:r>
          </a:p>
        </p:txBody>
      </p:sp>
      <p:graphicFrame>
        <p:nvGraphicFramePr>
          <p:cNvPr id="24" name="표 25">
            <a:extLst>
              <a:ext uri="{FF2B5EF4-FFF2-40B4-BE49-F238E27FC236}">
                <a16:creationId xmlns:a16="http://schemas.microsoft.com/office/drawing/2014/main" id="{F11F30AE-E3DF-4F77-8C20-14E95A46D15F}"/>
              </a:ext>
            </a:extLst>
          </p:cNvPr>
          <p:cNvGraphicFramePr>
            <a:graphicFrameLocks noGrp="1"/>
          </p:cNvGraphicFramePr>
          <p:nvPr>
            <p:extLst>
              <p:ext uri="{D42A27DB-BD31-4B8C-83A1-F6EECF244321}">
                <p14:modId xmlns:p14="http://schemas.microsoft.com/office/powerpoint/2010/main" val="3393700478"/>
              </p:ext>
            </p:extLst>
          </p:nvPr>
        </p:nvGraphicFramePr>
        <p:xfrm>
          <a:off x="944952" y="34895920"/>
          <a:ext cx="13639938" cy="6677767"/>
        </p:xfrm>
        <a:graphic>
          <a:graphicData uri="http://schemas.openxmlformats.org/drawingml/2006/table">
            <a:tbl>
              <a:tblPr firstRow="1" bandRow="1">
                <a:tableStyleId>{5C22544A-7EE6-4342-B048-85BDC9FD1C3A}</a:tableStyleId>
              </a:tblPr>
              <a:tblGrid>
                <a:gridCol w="13639938">
                  <a:extLst>
                    <a:ext uri="{9D8B030D-6E8A-4147-A177-3AD203B41FA5}">
                      <a16:colId xmlns:a16="http://schemas.microsoft.com/office/drawing/2014/main" val="1413947248"/>
                    </a:ext>
                  </a:extLst>
                </a:gridCol>
              </a:tblGrid>
              <a:tr h="6677767">
                <a:tc>
                  <a:txBody>
                    <a:bodyPr/>
                    <a:lstStyle/>
                    <a:p>
                      <a:r>
                        <a:rPr lang="en-US" altLang="ko-KR" sz="2400" b="0" dirty="0">
                          <a:solidFill>
                            <a:schemeClr val="tx1"/>
                          </a:solidFill>
                          <a:effectLst/>
                          <a:latin typeface="Times New Roman" panose="02020603050405020304" pitchFamily="18" charset="0"/>
                          <a:ea typeface="굴림" panose="020B0600000101010101" pitchFamily="50" charset="-127"/>
                        </a:rPr>
                        <a:t>Question:  </a:t>
                      </a:r>
                      <a:endParaRPr lang="ko-KR" altLang="ko-KR" sz="2400" b="0" dirty="0">
                        <a:solidFill>
                          <a:schemeClr val="tx1"/>
                        </a:solidFill>
                        <a:effectLst/>
                        <a:latin typeface="Times New Roman" panose="02020603050405020304" pitchFamily="18" charset="0"/>
                        <a:ea typeface="MS Mincho" panose="02020609040205080304" pitchFamily="49" charset="-128"/>
                      </a:endParaRPr>
                    </a:p>
                    <a:p>
                      <a:r>
                        <a:rPr lang="en-US" altLang="ko-KR" sz="2400" b="0" dirty="0">
                          <a:solidFill>
                            <a:schemeClr val="tx1"/>
                          </a:solidFill>
                          <a:effectLst/>
                          <a:latin typeface="Times New Roman" panose="02020603050405020304" pitchFamily="18" charset="0"/>
                          <a:ea typeface="굴림" panose="020B0600000101010101" pitchFamily="50" charset="-127"/>
                        </a:rPr>
                        <a:t>Janelle had 26 green marbles. Then she bought 6 bags of blue marbles. There were 10 marbles in each bag. She created a gift of 6 green marbles and 8 blue marbles and gave it to a friend. How many marbles does Janelle have now?  </a:t>
                      </a:r>
                      <a:endParaRPr lang="ko-KR" altLang="ko-KR" sz="2400" b="0" dirty="0">
                        <a:solidFill>
                          <a:schemeClr val="tx1"/>
                        </a:solidFill>
                        <a:effectLst/>
                        <a:latin typeface="Times New Roman" panose="02020603050405020304" pitchFamily="18" charset="0"/>
                        <a:ea typeface="MS Mincho" panose="02020609040205080304" pitchFamily="49" charset="-128"/>
                      </a:endParaRPr>
                    </a:p>
                    <a:p>
                      <a:r>
                        <a:rPr lang="en-US" altLang="ko-KR" sz="2400" b="0" dirty="0">
                          <a:solidFill>
                            <a:srgbClr val="C00000"/>
                          </a:solidFill>
                          <a:effectLst/>
                          <a:latin typeface="Times New Roman" panose="02020603050405020304" pitchFamily="18" charset="0"/>
                          <a:ea typeface="굴림" panose="020B0600000101010101" pitchFamily="50" charset="-127"/>
                        </a:rPr>
                        <a:t>Expected Answer:  </a:t>
                      </a:r>
                      <a:endParaRPr lang="ko-KR" altLang="ko-KR" sz="2400" b="0" dirty="0">
                        <a:solidFill>
                          <a:srgbClr val="C00000"/>
                        </a:solidFill>
                        <a:effectLst/>
                        <a:latin typeface="Times New Roman" panose="02020603050405020304" pitchFamily="18" charset="0"/>
                        <a:ea typeface="MS Mincho" panose="02020609040205080304" pitchFamily="49" charset="-128"/>
                      </a:endParaRPr>
                    </a:p>
                    <a:p>
                      <a:r>
                        <a:rPr lang="en-US" altLang="ko-KR" sz="2400" b="0" dirty="0">
                          <a:solidFill>
                            <a:srgbClr val="C00000"/>
                          </a:solidFill>
                          <a:effectLst/>
                          <a:latin typeface="Times New Roman" panose="02020603050405020304" pitchFamily="18" charset="0"/>
                          <a:ea typeface="굴림" panose="020B0600000101010101" pitchFamily="50" charset="-127"/>
                        </a:rPr>
                        <a:t>72  </a:t>
                      </a:r>
                      <a:endParaRPr lang="ko-KR" altLang="ko-KR" sz="2400" b="0" dirty="0">
                        <a:solidFill>
                          <a:srgbClr val="C00000"/>
                        </a:solidFill>
                        <a:effectLst/>
                        <a:latin typeface="Times New Roman" panose="02020603050405020304" pitchFamily="18" charset="0"/>
                        <a:ea typeface="MS Mincho" panose="02020609040205080304" pitchFamily="49" charset="-128"/>
                      </a:endParaRPr>
                    </a:p>
                    <a:p>
                      <a:r>
                        <a:rPr lang="en-US" altLang="ko-KR" sz="2400" b="0" dirty="0">
                          <a:solidFill>
                            <a:schemeClr val="tx1"/>
                          </a:solidFill>
                          <a:effectLst/>
                          <a:latin typeface="Times New Roman" panose="02020603050405020304" pitchFamily="18" charset="0"/>
                          <a:ea typeface="굴림" panose="020B0600000101010101" pitchFamily="50" charset="-127"/>
                        </a:rPr>
                        <a:t>Full Response:  </a:t>
                      </a:r>
                      <a:endParaRPr lang="ko-KR" altLang="ko-KR" sz="2400" b="0" dirty="0">
                        <a:solidFill>
                          <a:schemeClr val="tx1"/>
                        </a:solidFill>
                        <a:effectLst/>
                        <a:latin typeface="Times New Roman" panose="02020603050405020304" pitchFamily="18" charset="0"/>
                        <a:ea typeface="MS Mincho" panose="02020609040205080304" pitchFamily="49" charset="-128"/>
                      </a:endParaRPr>
                    </a:p>
                    <a:p>
                      <a:r>
                        <a:rPr lang="en-US" altLang="ko-KR" sz="2400" b="0" dirty="0">
                          <a:solidFill>
                            <a:schemeClr val="tx1"/>
                          </a:solidFill>
                          <a:effectLst/>
                          <a:latin typeface="Times New Roman" panose="02020603050405020304" pitchFamily="18" charset="0"/>
                          <a:ea typeface="굴림" panose="020B0600000101010101" pitchFamily="50" charset="-127"/>
                        </a:rPr>
                        <a:t>To find the total number of blue marbles Janelle bought, multiply the number of blue marbles per bag by the number of bags:  </a:t>
                      </a:r>
                      <a:endParaRPr lang="ko-KR" altLang="ko-KR" sz="2400" b="0" dirty="0">
                        <a:solidFill>
                          <a:schemeClr val="tx1"/>
                        </a:solidFill>
                        <a:effectLst/>
                        <a:latin typeface="Times New Roman" panose="02020603050405020304" pitchFamily="18" charset="0"/>
                        <a:ea typeface="MS Mincho" panose="02020609040205080304" pitchFamily="49" charset="-128"/>
                      </a:endParaRPr>
                    </a:p>
                    <a:p>
                      <a:r>
                        <a:rPr lang="en-US" altLang="ko-KR" sz="2400" b="0" dirty="0">
                          <a:solidFill>
                            <a:schemeClr val="tx1"/>
                          </a:solidFill>
                          <a:effectLst/>
                          <a:latin typeface="Times New Roman" panose="02020603050405020304" pitchFamily="18" charset="0"/>
                          <a:ea typeface="굴림" panose="020B0600000101010101" pitchFamily="50" charset="-127"/>
                        </a:rPr>
                        <a:t>10 marbles/bag * 6 bags = 60 blue marbles.</a:t>
                      </a:r>
                      <a:endParaRPr lang="ko-KR" altLang="ko-KR" sz="2400" b="0" dirty="0">
                        <a:solidFill>
                          <a:schemeClr val="tx1"/>
                        </a:solidFill>
                        <a:effectLst/>
                        <a:latin typeface="Times New Roman" panose="02020603050405020304" pitchFamily="18" charset="0"/>
                        <a:ea typeface="MS Mincho" panose="02020609040205080304" pitchFamily="49" charset="-128"/>
                      </a:endParaRPr>
                    </a:p>
                    <a:p>
                      <a:r>
                        <a:rPr lang="en-US" altLang="ko-KR" sz="2400" b="0" dirty="0">
                          <a:solidFill>
                            <a:schemeClr val="tx1"/>
                          </a:solidFill>
                          <a:effectLst/>
                          <a:latin typeface="Times New Roman" panose="02020603050405020304" pitchFamily="18" charset="0"/>
                          <a:ea typeface="굴림" panose="020B0600000101010101" pitchFamily="50" charset="-127"/>
                        </a:rPr>
                        <a:t> </a:t>
                      </a:r>
                      <a:endParaRPr lang="ko-KR" altLang="ko-KR" sz="2400" b="0" dirty="0">
                        <a:solidFill>
                          <a:schemeClr val="tx1"/>
                        </a:solidFill>
                        <a:effectLst/>
                        <a:latin typeface="Times New Roman" panose="02020603050405020304" pitchFamily="18" charset="0"/>
                        <a:ea typeface="MS Mincho" panose="02020609040205080304" pitchFamily="49" charset="-128"/>
                      </a:endParaRPr>
                    </a:p>
                    <a:p>
                      <a:r>
                        <a:rPr lang="en-US" altLang="ko-KR" sz="2400" b="0" dirty="0">
                          <a:solidFill>
                            <a:schemeClr val="tx1"/>
                          </a:solidFill>
                          <a:effectLst/>
                          <a:latin typeface="Times New Roman" panose="02020603050405020304" pitchFamily="18" charset="0"/>
                          <a:ea typeface="굴림" panose="020B0600000101010101" pitchFamily="50" charset="-127"/>
                        </a:rPr>
                        <a:t>The total number of marbles Janelle had initially was 26 green marbles + 60 blue marbles = 86 marbles.</a:t>
                      </a:r>
                      <a:endParaRPr lang="ko-KR" altLang="ko-KR" sz="2400" b="0" dirty="0">
                        <a:solidFill>
                          <a:schemeClr val="tx1"/>
                        </a:solidFill>
                        <a:effectLst/>
                        <a:latin typeface="Times New Roman" panose="02020603050405020304" pitchFamily="18" charset="0"/>
                        <a:ea typeface="MS Mincho" panose="02020609040205080304" pitchFamily="49" charset="-128"/>
                      </a:endParaRPr>
                    </a:p>
                    <a:p>
                      <a:r>
                        <a:rPr lang="en-US" altLang="ko-KR" sz="2400" b="0" dirty="0">
                          <a:solidFill>
                            <a:schemeClr val="tx1"/>
                          </a:solidFill>
                          <a:effectLst/>
                          <a:latin typeface="Times New Roman" panose="02020603050405020304" pitchFamily="18" charset="0"/>
                          <a:ea typeface="굴림" panose="020B0600000101010101" pitchFamily="50" charset="-127"/>
                        </a:rPr>
                        <a:t> </a:t>
                      </a:r>
                      <a:endParaRPr lang="ko-KR" altLang="ko-KR" sz="2400" b="0" dirty="0">
                        <a:solidFill>
                          <a:schemeClr val="tx1"/>
                        </a:solidFill>
                        <a:effectLst/>
                        <a:latin typeface="Times New Roman" panose="02020603050405020304" pitchFamily="18" charset="0"/>
                        <a:ea typeface="MS Mincho" panose="02020609040205080304" pitchFamily="49" charset="-128"/>
                      </a:endParaRPr>
                    </a:p>
                    <a:p>
                      <a:r>
                        <a:rPr lang="en-US" altLang="ko-KR" sz="2400" b="0" dirty="0">
                          <a:solidFill>
                            <a:schemeClr val="tx1"/>
                          </a:solidFill>
                          <a:effectLst/>
                          <a:latin typeface="Times New Roman" panose="02020603050405020304" pitchFamily="18" charset="0"/>
                          <a:ea typeface="굴림" panose="020B0600000101010101" pitchFamily="50" charset="-127"/>
                        </a:rPr>
                        <a:t>After Janelle gave her friend a gift of 6 green marbles and 8 blue marbles, she had 86 - 6 - 8 = 72 marbles left.  </a:t>
                      </a:r>
                      <a:endParaRPr lang="ko-KR" altLang="ko-KR" sz="2400" b="0" dirty="0">
                        <a:solidFill>
                          <a:schemeClr val="tx1"/>
                        </a:solidFill>
                        <a:effectLst/>
                        <a:latin typeface="Times New Roman" panose="02020603050405020304" pitchFamily="18" charset="0"/>
                        <a:ea typeface="MS Mincho" panose="02020609040205080304" pitchFamily="49" charset="-128"/>
                      </a:endParaRPr>
                    </a:p>
                    <a:p>
                      <a:r>
                        <a:rPr lang="en-US" altLang="ko-KR" sz="2400" b="0" dirty="0">
                          <a:solidFill>
                            <a:schemeClr val="tx1"/>
                          </a:solidFill>
                          <a:effectLst/>
                          <a:latin typeface="Times New Roman" panose="02020603050405020304" pitchFamily="18" charset="0"/>
                          <a:ea typeface="굴림" panose="020B0600000101010101" pitchFamily="50" charset="-127"/>
                        </a:rPr>
                        <a:t>Extracted Answer:  </a:t>
                      </a:r>
                      <a:endParaRPr lang="ko-KR" altLang="ko-KR" sz="2400" b="0" dirty="0">
                        <a:solidFill>
                          <a:schemeClr val="tx1"/>
                        </a:solidFill>
                        <a:effectLst/>
                        <a:latin typeface="Times New Roman" panose="02020603050405020304" pitchFamily="18" charset="0"/>
                        <a:ea typeface="MS Mincho" panose="02020609040205080304" pitchFamily="49" charset="-128"/>
                      </a:endParaRPr>
                    </a:p>
                    <a:p>
                      <a:r>
                        <a:rPr lang="en-US" altLang="ko-KR" sz="2400" b="0" dirty="0">
                          <a:solidFill>
                            <a:schemeClr val="tx1"/>
                          </a:solidFill>
                          <a:effectLst/>
                          <a:latin typeface="Times New Roman" panose="02020603050405020304" pitchFamily="18" charset="0"/>
                          <a:ea typeface="굴림" panose="020B0600000101010101" pitchFamily="50" charset="-127"/>
                        </a:rPr>
                        <a:t>After Janelle gave her friend a gift of 6 green marbles and 8 blue marbles, she had 86 - 6 - 8 = 72 marbles left  </a:t>
                      </a:r>
                      <a:endParaRPr lang="ko-KR" altLang="ko-KR" sz="2400" b="0" dirty="0">
                        <a:solidFill>
                          <a:schemeClr val="tx1"/>
                        </a:solidFill>
                        <a:effectLst/>
                        <a:latin typeface="Times New Roman" panose="02020603050405020304" pitchFamily="18" charset="0"/>
                        <a:ea typeface="MS Mincho" panose="02020609040205080304" pitchFamily="49" charset="-128"/>
                      </a:endParaRPr>
                    </a:p>
                    <a:p>
                      <a:r>
                        <a:rPr lang="en-US" altLang="ko-KR" sz="2400" b="0" dirty="0">
                          <a:solidFill>
                            <a:srgbClr val="C00000"/>
                          </a:solidFill>
                          <a:effectLst/>
                          <a:latin typeface="Times New Roman" panose="02020603050405020304" pitchFamily="18" charset="0"/>
                          <a:ea typeface="굴림" panose="020B0600000101010101" pitchFamily="50" charset="-127"/>
                        </a:rPr>
                        <a:t>Expected Number: 72.0, Extracted Number: 72.0  </a:t>
                      </a:r>
                      <a:endParaRPr lang="ko-KR" altLang="ko-KR" sz="2400" b="0" dirty="0">
                        <a:solidFill>
                          <a:srgbClr val="C00000"/>
                        </a:solidFill>
                        <a:effectLst/>
                        <a:latin typeface="Times New Roman" panose="02020603050405020304" pitchFamily="18" charset="0"/>
                        <a:ea typeface="MS Mincho" panose="02020609040205080304" pitchFamily="49" charset="-128"/>
                      </a:endParaRPr>
                    </a:p>
                    <a:p>
                      <a:r>
                        <a:rPr lang="en-US" altLang="ko-KR" sz="2400" b="0" dirty="0">
                          <a:solidFill>
                            <a:srgbClr val="0070C0"/>
                          </a:solidFill>
                          <a:effectLst/>
                          <a:latin typeface="MS Mincho" panose="02020609040205080304" pitchFamily="49" charset="-128"/>
                          <a:cs typeface="MS Mincho" panose="02020609040205080304" pitchFamily="49" charset="-128"/>
                        </a:rPr>
                        <a:t>✓</a:t>
                      </a:r>
                      <a:r>
                        <a:rPr lang="en-US" altLang="ko-KR" sz="2400" b="0" dirty="0">
                          <a:solidFill>
                            <a:srgbClr val="0070C0"/>
                          </a:solidFill>
                          <a:effectLst/>
                          <a:latin typeface="Times New Roman" panose="02020603050405020304" pitchFamily="18" charset="0"/>
                          <a:ea typeface="MS Mincho" panose="02020609040205080304" pitchFamily="49" charset="-128"/>
                        </a:rPr>
                        <a:t> CORRECT! Reward: 1.5</a:t>
                      </a:r>
                      <a:endParaRPr lang="ko-KR" altLang="ko-KR" sz="24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5671752"/>
                  </a:ext>
                </a:extLst>
              </a:tr>
            </a:tbl>
          </a:graphicData>
        </a:graphic>
      </p:graphicFrame>
      <p:pic>
        <p:nvPicPr>
          <p:cNvPr id="79" name="Picture 2" descr="한국원자력연구원 파동이 3d응용 04 사무실 이모티콘">
            <a:extLst>
              <a:ext uri="{FF2B5EF4-FFF2-40B4-BE49-F238E27FC236}">
                <a16:creationId xmlns:a16="http://schemas.microsoft.com/office/drawing/2014/main" id="{B1FD3F7A-185E-448E-865A-D5DC599BC2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7045" y="32532974"/>
            <a:ext cx="2721006" cy="2721007"/>
          </a:xfrm>
          <a:prstGeom prst="rect">
            <a:avLst/>
          </a:prstGeom>
          <a:noFill/>
          <a:extLst>
            <a:ext uri="{909E8E84-426E-40DD-AFC4-6F175D3DCCD1}">
              <a14:hiddenFill xmlns:a14="http://schemas.microsoft.com/office/drawing/2010/main">
                <a:solidFill>
                  <a:srgbClr val="FFFFFF"/>
                </a:solidFill>
              </a14:hiddenFill>
            </a:ext>
          </a:extLst>
        </p:spPr>
      </p:pic>
      <p:sp>
        <p:nvSpPr>
          <p:cNvPr id="29" name="말풍선: 타원형 28">
            <a:extLst>
              <a:ext uri="{FF2B5EF4-FFF2-40B4-BE49-F238E27FC236}">
                <a16:creationId xmlns:a16="http://schemas.microsoft.com/office/drawing/2014/main" id="{B38EEA15-8511-420B-B70F-E9F116AB5928}"/>
              </a:ext>
            </a:extLst>
          </p:cNvPr>
          <p:cNvSpPr/>
          <p:nvPr/>
        </p:nvSpPr>
        <p:spPr>
          <a:xfrm>
            <a:off x="2272487" y="32315761"/>
            <a:ext cx="3793808" cy="134454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4D30646-AECE-4A01-8931-9FA8A2A6A7A2}"/>
              </a:ext>
            </a:extLst>
          </p:cNvPr>
          <p:cNvSpPr txBox="1"/>
          <p:nvPr/>
        </p:nvSpPr>
        <p:spPr>
          <a:xfrm>
            <a:off x="2869071" y="32443393"/>
            <a:ext cx="2876797" cy="1200329"/>
          </a:xfrm>
          <a:prstGeom prst="rect">
            <a:avLst/>
          </a:prstGeom>
          <a:noFill/>
        </p:spPr>
        <p:txBody>
          <a:bodyPr wrap="square" rtlCol="0">
            <a:spAutoFit/>
          </a:bodyPr>
          <a:lstStyle/>
          <a:p>
            <a:r>
              <a:rPr lang="en-US" altLang="ko-KR" sz="2400" dirty="0"/>
              <a:t>Now that everything is set up, let’s start training!</a:t>
            </a:r>
            <a:endParaRPr lang="ko-KR" altLang="en-US" sz="24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D56DD1-392D-46D0-B340-A1D90637CCF5}"/>
                  </a:ext>
                </a:extLst>
              </p:cNvPr>
              <p:cNvSpPr txBox="1"/>
              <p:nvPr/>
            </p:nvSpPr>
            <p:spPr>
              <a:xfrm>
                <a:off x="6437748" y="32324778"/>
                <a:ext cx="8422135" cy="2548711"/>
              </a:xfrm>
              <a:prstGeom prst="rect">
                <a:avLst/>
              </a:prstGeom>
              <a:noFill/>
            </p:spPr>
            <p:txBody>
              <a:bodyPr wrap="square" rtlCol="0">
                <a:spAutoFit/>
              </a:bodyPr>
              <a:lstStyle/>
              <a:p>
                <a:r>
                  <a:rPr lang="en-US" altLang="ko-KR" sz="2400" b="1" dirty="0"/>
                  <a:t>**Advantage (A)</a:t>
                </a:r>
                <a:r>
                  <a:rPr lang="en-US" altLang="ko-KR" sz="2400" dirty="0"/>
                  <a:t> </a:t>
                </a:r>
                <a:r>
                  <a:rPr lang="en-US" altLang="ko-KR" sz="2400" b="1" dirty="0"/>
                  <a:t>:</a:t>
                </a:r>
                <a:r>
                  <a:rPr lang="en-US" altLang="ko-KR" sz="2400" dirty="0"/>
                  <a:t> A value indicating how much better a specific action (or a specific output o</a:t>
                </a:r>
                <a:r>
                  <a:rPr lang="en-US" altLang="ko-KR" sz="2400" dirty="0">
                    <a:effectLst/>
                  </a:rPr>
                  <a:t>i</a:t>
                </a:r>
                <a:r>
                  <a:rPr lang="en-US" altLang="ko-KR" sz="2400" dirty="0"/>
                  <a:t>​) is than the average, given the current state (or question </a:t>
                </a:r>
                <a:r>
                  <a:rPr lang="en-US" altLang="ko-KR" sz="2400" dirty="0">
                    <a:effectLst/>
                  </a:rPr>
                  <a:t>q</a:t>
                </a:r>
                <a:r>
                  <a:rPr lang="en-US" altLang="ko-KR" sz="2400" dirty="0"/>
                  <a:t>).</a:t>
                </a:r>
              </a:p>
              <a:p>
                <a:r>
                  <a:rPr lang="en-US" altLang="ko-KR" sz="2400" dirty="0"/>
                  <a:t>Calculated based on </a:t>
                </a:r>
                <a:r>
                  <a:rPr lang="en-US" altLang="ko-KR" sz="2400" b="1" dirty="0"/>
                  <a:t>rewards</a:t>
                </a:r>
                <a:r>
                  <a:rPr lang="en-US" altLang="ko-KR" sz="2400" dirty="0"/>
                  <a:t>; the calculation formula is as follows:</a:t>
                </a:r>
              </a:p>
              <a:p>
                <a:pPr/>
                <a14:m>
                  <m:oMathPara xmlns:m="http://schemas.openxmlformats.org/officeDocument/2006/math">
                    <m:oMathParaPr>
                      <m:jc m:val="centerGroup"/>
                    </m:oMathParaPr>
                    <m:oMath xmlns:m="http://schemas.openxmlformats.org/officeDocument/2006/math">
                      <m:sSub>
                        <m:sSubPr>
                          <m:ctrlPr>
                            <a:rPr lang="ko-KR" altLang="ko-KR" sz="30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𝑨</m:t>
                          </m:r>
                        </m:e>
                        <m: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𝒊</m:t>
                          </m:r>
                        </m:sub>
                      </m:s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f>
                        <m:fPr>
                          <m:ctrlPr>
                            <a:rPr lang="ko-KR" altLang="ko-KR" sz="30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ko-KR" altLang="ko-KR" sz="3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𝒓</m:t>
                              </m:r>
                            </m:e>
                            <m: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𝒊</m:t>
                              </m:r>
                            </m:sub>
                          </m:s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r>
                            <m:rPr>
                              <m:nor/>
                            </m:rPr>
                            <a:rPr lang="en-US" altLang="ko-KR" sz="3000" b="1" kern="100">
                              <a:effectLst/>
                              <a:latin typeface="Cambria Math" panose="02040503050406030204" pitchFamily="18" charset="0"/>
                              <a:ea typeface="맑은 고딕" panose="020B0503020000020004" pitchFamily="50" charset="-127"/>
                              <a:cs typeface="Times New Roman" panose="02020603050405020304" pitchFamily="18" charset="0"/>
                            </a:rPr>
                            <m:t>mean</m:t>
                          </m:r>
                          <m:d>
                            <m:dPr>
                              <m:ctrlPr>
                                <a:rPr lang="ko-KR" altLang="ko-KR" sz="30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lit/>
                                </m:rP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sz="3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𝒓</m:t>
                                  </m:r>
                                </m:e>
                                <m: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𝟏</m:t>
                                  </m:r>
                                </m:sub>
                              </m:s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sz="3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𝒓</m:t>
                                  </m:r>
                                </m:e>
                                <m: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𝟐</m:t>
                                  </m:r>
                                </m:sub>
                              </m:s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r>
                                <a:rPr lang="ko-KR" altLang="ko-KR" sz="3000" b="1" kern="100">
                                  <a:effectLst/>
                                  <a:latin typeface="Cambria Math" panose="02040503050406030204" pitchFamily="18" charset="0"/>
                                  <a:ea typeface="맑은 고딕" panose="020B0503020000020004" pitchFamily="50" charset="-127"/>
                                  <a:cs typeface="Times New Roman" panose="02020603050405020304" pitchFamily="18" charset="0"/>
                                </a:rPr>
                                <m:t>…</m:t>
                              </m:r>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sz="3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𝒓</m:t>
                                  </m:r>
                                </m:e>
                                <m: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𝑮</m:t>
                                  </m:r>
                                </m:sub>
                              </m:sSub>
                              <m:r>
                                <m:rPr>
                                  <m:lit/>
                                </m:rP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e>
                          </m:d>
                        </m:num>
                        <m:den>
                          <m:r>
                            <m:rPr>
                              <m:nor/>
                            </m:rPr>
                            <a:rPr lang="en-US" altLang="ko-KR" sz="3000" b="1" kern="100">
                              <a:effectLst/>
                              <a:latin typeface="Cambria Math" panose="02040503050406030204" pitchFamily="18" charset="0"/>
                              <a:ea typeface="맑은 고딕" panose="020B0503020000020004" pitchFamily="50" charset="-127"/>
                              <a:cs typeface="Times New Roman" panose="02020603050405020304" pitchFamily="18" charset="0"/>
                            </a:rPr>
                            <m:t>std</m:t>
                          </m:r>
                          <m:d>
                            <m:dPr>
                              <m:ctrlPr>
                                <a:rPr lang="ko-KR" altLang="ko-KR" sz="30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lit/>
                                </m:rP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sz="3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𝒓</m:t>
                                  </m:r>
                                </m:e>
                                <m: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𝟏</m:t>
                                  </m:r>
                                </m:sub>
                              </m:s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sz="3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𝒓</m:t>
                                  </m:r>
                                </m:e>
                                <m: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𝟐</m:t>
                                  </m:r>
                                </m:sub>
                              </m:s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r>
                                <a:rPr lang="ko-KR" altLang="ko-KR" sz="3000" b="1" kern="100">
                                  <a:effectLst/>
                                  <a:latin typeface="Cambria Math" panose="02040503050406030204" pitchFamily="18" charset="0"/>
                                  <a:ea typeface="맑은 고딕" panose="020B0503020000020004" pitchFamily="50" charset="-127"/>
                                  <a:cs typeface="Times New Roman" panose="02020603050405020304" pitchFamily="18" charset="0"/>
                                </a:rPr>
                                <m:t>…</m:t>
                              </m:r>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sSub>
                                <m:sSubPr>
                                  <m:ctrlPr>
                                    <a:rPr lang="ko-KR" altLang="ko-KR" sz="3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𝒓</m:t>
                                  </m:r>
                                </m:e>
                                <m:sub>
                                  <m: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𝑮</m:t>
                                  </m:r>
                                </m:sub>
                              </m:sSub>
                              <m:r>
                                <m:rPr>
                                  <m:lit/>
                                </m:rPr>
                                <a:rPr lang="en-US" altLang="ko-KR" sz="3000" b="1" i="1" kern="100">
                                  <a:effectLst/>
                                  <a:latin typeface="Cambria Math" panose="02040503050406030204" pitchFamily="18" charset="0"/>
                                  <a:ea typeface="맑은 고딕" panose="020B0503020000020004" pitchFamily="50" charset="-127"/>
                                  <a:cs typeface="Times New Roman" panose="02020603050405020304" pitchFamily="18" charset="0"/>
                                </a:rPr>
                                <m:t>}</m:t>
                              </m:r>
                            </m:e>
                          </m:d>
                        </m:den>
                      </m:f>
                    </m:oMath>
                  </m:oMathPara>
                </a14:m>
                <a:endParaRPr lang="ko-KR" altLang="ko-KR" sz="3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F0D56DD1-392D-46D0-B340-A1D90637CCF5}"/>
                  </a:ext>
                </a:extLst>
              </p:cNvPr>
              <p:cNvSpPr txBox="1">
                <a:spLocks noRot="1" noChangeAspect="1" noMove="1" noResize="1" noEditPoints="1" noAdjustHandles="1" noChangeArrowheads="1" noChangeShapeType="1" noTextEdit="1"/>
              </p:cNvSpPr>
              <p:nvPr/>
            </p:nvSpPr>
            <p:spPr>
              <a:xfrm>
                <a:off x="6437748" y="32324778"/>
                <a:ext cx="8422135" cy="2548711"/>
              </a:xfrm>
              <a:prstGeom prst="rect">
                <a:avLst/>
              </a:prstGeom>
              <a:blipFill>
                <a:blip r:embed="rId15"/>
                <a:stretch>
                  <a:fillRect l="-1085" t="-1914" r="-651"/>
                </a:stretch>
              </a:blipFill>
            </p:spPr>
            <p:txBody>
              <a:bodyPr/>
              <a:lstStyle/>
              <a:p>
                <a:r>
                  <a:rPr lang="ko-KR" altLang="en-US">
                    <a:noFill/>
                  </a:rPr>
                  <a:t> </a:t>
                </a:r>
              </a:p>
            </p:txBody>
          </p:sp>
        </mc:Fallback>
      </mc:AlternateContent>
      <p:pic>
        <p:nvPicPr>
          <p:cNvPr id="68" name="Picture 2" descr="한국원자력연구원 파동이 3d응용 02 눈부셔 이모티콘">
            <a:extLst>
              <a:ext uri="{FF2B5EF4-FFF2-40B4-BE49-F238E27FC236}">
                <a16:creationId xmlns:a16="http://schemas.microsoft.com/office/drawing/2014/main" id="{8C126F33-65CA-4088-9C78-A48915F1C8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58329" y="33375427"/>
            <a:ext cx="1524251" cy="1524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840462"/>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5201</TotalTime>
  <Words>1014</Words>
  <Application>Microsoft Office PowerPoint</Application>
  <PresentationFormat>사용자 지정</PresentationFormat>
  <Paragraphs>92</Paragraphs>
  <Slides>1</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vt:i4>
      </vt:variant>
    </vt:vector>
  </HeadingPairs>
  <TitlesOfParts>
    <vt:vector size="10" baseType="lpstr">
      <vt:lpstr>Calibri</vt:lpstr>
      <vt:lpstr>Calibri Light</vt:lpstr>
      <vt:lpstr>Cambria Math</vt:lpstr>
      <vt:lpstr>맑은 고딕</vt:lpstr>
      <vt:lpstr>Arial</vt:lpstr>
      <vt:lpstr>Times New Roman</vt:lpstr>
      <vt:lpstr>MS Mincho</vt:lpstr>
      <vt:lpstr>Wingdings</vt:lpstr>
      <vt:lpstr>Office 테마</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정민석</dc:creator>
  <cp:lastModifiedBy>kbj8351@gmail.com</cp:lastModifiedBy>
  <cp:revision>331</cp:revision>
  <dcterms:created xsi:type="dcterms:W3CDTF">2022-12-08T04:25:21Z</dcterms:created>
  <dcterms:modified xsi:type="dcterms:W3CDTF">2025-05-20T02:14:04Z</dcterms:modified>
</cp:coreProperties>
</file>